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7" r:id="rId3"/>
    <p:sldId id="286" r:id="rId4"/>
    <p:sldId id="270" r:id="rId5"/>
    <p:sldId id="298" r:id="rId6"/>
    <p:sldId id="287" r:id="rId7"/>
    <p:sldId id="288" r:id="rId8"/>
    <p:sldId id="299" r:id="rId9"/>
    <p:sldId id="290" r:id="rId10"/>
    <p:sldId id="292" r:id="rId11"/>
    <p:sldId id="293" r:id="rId12"/>
    <p:sldId id="294" r:id="rId13"/>
    <p:sldId id="295" r:id="rId14"/>
    <p:sldId id="296" r:id="rId15"/>
    <p:sldId id="297" r:id="rId16"/>
    <p:sldId id="291" r:id="rId17"/>
    <p:sldId id="285" r:id="rId18"/>
  </p:sldIdLst>
  <p:sldSz cx="9144000" cy="6858000" type="screen4x3"/>
  <p:notesSz cx="6796088" cy="9926638"/>
  <p:defaultTextStyle>
    <a:defPPr>
      <a:defRPr lang="en-GB"/>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A1E7"/>
    <a:srgbClr val="BBD0F3"/>
    <a:srgbClr val="2B07A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6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FC0D5C-1226-4495-AFE1-0FC0C0ED464E}" type="doc">
      <dgm:prSet loTypeId="urn:microsoft.com/office/officeart/2005/8/layout/radial1" loCatId="cycle" qsTypeId="urn:microsoft.com/office/officeart/2005/8/quickstyle/simple3" qsCatId="simple" csTypeId="urn:microsoft.com/office/officeart/2005/8/colors/accent0_3" csCatId="mainScheme" phldr="1"/>
      <dgm:spPr/>
      <dgm:t>
        <a:bodyPr/>
        <a:lstStyle/>
        <a:p>
          <a:endParaRPr lang="en-US"/>
        </a:p>
      </dgm:t>
    </dgm:pt>
    <dgm:pt modelId="{47F03BE9-2903-4216-901C-CC1852832C84}">
      <dgm:prSet phldrT="[Text]" custT="1">
        <dgm:style>
          <a:lnRef idx="0">
            <a:schemeClr val="accent2"/>
          </a:lnRef>
          <a:fillRef idx="3">
            <a:schemeClr val="accent2"/>
          </a:fillRef>
          <a:effectRef idx="3">
            <a:schemeClr val="accent2"/>
          </a:effectRef>
          <a:fontRef idx="minor">
            <a:schemeClr val="lt1"/>
          </a:fontRef>
        </dgm:style>
      </dgm:prSet>
      <dgm:spPr>
        <a:scene3d>
          <a:camera prst="perspectiveAbove"/>
          <a:lightRig rig="flat" dir="t"/>
        </a:scene3d>
        <a:sp3d>
          <a:bevelT w="63500" h="25400"/>
        </a:sp3d>
      </dgm:spPr>
      <dgm:t>
        <a:bodyPr lIns="0" tIns="0" rIns="0" bIns="0"/>
        <a:lstStyle/>
        <a:p>
          <a:r>
            <a:rPr lang="en-US" sz="1700" b="1" dirty="0" smtClean="0"/>
            <a:t>National Institute of Statistics </a:t>
          </a:r>
          <a:r>
            <a:rPr lang="en-US" sz="1800" b="1" dirty="0" smtClean="0"/>
            <a:t>(NIS)</a:t>
          </a:r>
          <a:endParaRPr lang="en-US" sz="1800" b="1" dirty="0"/>
        </a:p>
      </dgm:t>
    </dgm:pt>
    <dgm:pt modelId="{D328926D-B656-4DB7-A505-01B00913C872}" type="parTrans" cxnId="{B2343CBB-84C4-453A-B73E-8AF4DF0B84CF}">
      <dgm:prSet/>
      <dgm:spPr/>
      <dgm:t>
        <a:bodyPr/>
        <a:lstStyle/>
        <a:p>
          <a:endParaRPr lang="en-US" sz="1400" b="1"/>
        </a:p>
      </dgm:t>
    </dgm:pt>
    <dgm:pt modelId="{BD99C5C7-D18F-4137-8711-6932D75A616C}" type="sibTrans" cxnId="{B2343CBB-84C4-453A-B73E-8AF4DF0B84CF}">
      <dgm:prSet/>
      <dgm:spPr/>
      <dgm:t>
        <a:bodyPr/>
        <a:lstStyle/>
        <a:p>
          <a:endParaRPr lang="en-US" sz="1400" b="1"/>
        </a:p>
      </dgm:t>
    </dgm:pt>
    <dgm:pt modelId="{4CC9A591-5812-4288-9292-90297FF5AD50}">
      <dgm:prSet phldrT="[Text]" custT="1">
        <dgm:style>
          <a:lnRef idx="1">
            <a:schemeClr val="accent6"/>
          </a:lnRef>
          <a:fillRef idx="3">
            <a:schemeClr val="accent6"/>
          </a:fillRef>
          <a:effectRef idx="2">
            <a:schemeClr val="accent6"/>
          </a:effectRef>
          <a:fontRef idx="minor">
            <a:schemeClr val="lt1"/>
          </a:fontRef>
        </dgm:style>
      </dgm:prSet>
      <dgm:spPr/>
      <dgm:t>
        <a:bodyPr/>
        <a:lstStyle/>
        <a:p>
          <a:r>
            <a:rPr lang="en-US" sz="1800" b="1" dirty="0" err="1" smtClean="0"/>
            <a:t>MoEYS</a:t>
          </a:r>
          <a:endParaRPr lang="en-US" sz="1800" b="1" dirty="0" smtClean="0"/>
        </a:p>
        <a:p>
          <a:r>
            <a:rPr lang="en-US" sz="1400" b="1" dirty="0" smtClean="0"/>
            <a:t>(EMIS Office)</a:t>
          </a:r>
          <a:endParaRPr lang="en-US" sz="1400" b="1" dirty="0"/>
        </a:p>
      </dgm:t>
    </dgm:pt>
    <dgm:pt modelId="{5B3A4FEC-0721-4D95-AD95-A4FB73B7179E}" type="parTrans" cxnId="{1C49FAE5-4D7E-47D7-8B62-A9913F3042B3}">
      <dgm:prSet custT="1"/>
      <dgm:spPr/>
      <dgm:t>
        <a:bodyPr/>
        <a:lstStyle/>
        <a:p>
          <a:endParaRPr lang="en-US" sz="1400" b="1"/>
        </a:p>
      </dgm:t>
    </dgm:pt>
    <dgm:pt modelId="{53336190-3137-4C9A-94B1-0CCE1EE0FF8A}" type="sibTrans" cxnId="{1C49FAE5-4D7E-47D7-8B62-A9913F3042B3}">
      <dgm:prSet/>
      <dgm:spPr/>
      <dgm:t>
        <a:bodyPr/>
        <a:lstStyle/>
        <a:p>
          <a:endParaRPr lang="en-US" sz="1400" b="1"/>
        </a:p>
      </dgm:t>
    </dgm:pt>
    <dgm:pt modelId="{3A1B68D0-3109-415F-A80F-E7A251AA359B}">
      <dgm:prSet phldrT="[Text]" custT="1">
        <dgm:style>
          <a:lnRef idx="1">
            <a:schemeClr val="accent6"/>
          </a:lnRef>
          <a:fillRef idx="3">
            <a:schemeClr val="accent6"/>
          </a:fillRef>
          <a:effectRef idx="2">
            <a:schemeClr val="accent6"/>
          </a:effectRef>
          <a:fontRef idx="minor">
            <a:schemeClr val="lt1"/>
          </a:fontRef>
        </dgm:style>
      </dgm:prSet>
      <dgm:spPr/>
      <dgm:t>
        <a:bodyPr/>
        <a:lstStyle/>
        <a:p>
          <a:r>
            <a:rPr lang="en-US" sz="1600" b="1" dirty="0" smtClean="0"/>
            <a:t>Ministry of Tourism </a:t>
          </a:r>
          <a:r>
            <a:rPr lang="en-US" sz="1400" b="1" dirty="0" smtClean="0"/>
            <a:t>(Statistics Office)</a:t>
          </a:r>
          <a:endParaRPr lang="en-US" sz="1400" b="1" dirty="0"/>
        </a:p>
      </dgm:t>
    </dgm:pt>
    <dgm:pt modelId="{6EB9C1D6-D71C-44CF-B115-95FE1873FEC2}" type="parTrans" cxnId="{E831C7A1-6860-4A74-8576-61A44F81B40D}">
      <dgm:prSet custT="1"/>
      <dgm:spPr/>
      <dgm:t>
        <a:bodyPr/>
        <a:lstStyle/>
        <a:p>
          <a:endParaRPr lang="en-US" sz="1400" b="1"/>
        </a:p>
      </dgm:t>
    </dgm:pt>
    <dgm:pt modelId="{B8CEF669-66B9-4813-9714-F05F3E78AAB2}" type="sibTrans" cxnId="{E831C7A1-6860-4A74-8576-61A44F81B40D}">
      <dgm:prSet/>
      <dgm:spPr/>
      <dgm:t>
        <a:bodyPr/>
        <a:lstStyle/>
        <a:p>
          <a:endParaRPr lang="en-US" sz="1400" b="1"/>
        </a:p>
      </dgm:t>
    </dgm:pt>
    <dgm:pt modelId="{5FA79B36-04BD-4C95-8458-C302A2AFD364}">
      <dgm:prSet phldrT="[Text]" custT="1">
        <dgm:style>
          <a:lnRef idx="1">
            <a:schemeClr val="accent6"/>
          </a:lnRef>
          <a:fillRef idx="3">
            <a:schemeClr val="accent6"/>
          </a:fillRef>
          <a:effectRef idx="2">
            <a:schemeClr val="accent6"/>
          </a:effectRef>
          <a:fontRef idx="minor">
            <a:schemeClr val="lt1"/>
          </a:fontRef>
        </dgm:style>
      </dgm:prSet>
      <dgm:spPr/>
      <dgm:t>
        <a:bodyPr/>
        <a:lstStyle/>
        <a:p>
          <a:r>
            <a:rPr lang="en-US" sz="1600" b="1" dirty="0" smtClean="0"/>
            <a:t>National Bank of Cambodia</a:t>
          </a:r>
        </a:p>
        <a:p>
          <a:r>
            <a:rPr lang="en-US" sz="1300" b="1" dirty="0" smtClean="0"/>
            <a:t>(Statistics Department)</a:t>
          </a:r>
          <a:endParaRPr lang="en-US" sz="1300" b="1" dirty="0"/>
        </a:p>
      </dgm:t>
    </dgm:pt>
    <dgm:pt modelId="{AADEF40B-67CB-4A4C-90BD-96A0E91DBC46}" type="parTrans" cxnId="{BDB50DC4-1C75-44F7-986A-1438DD155A44}">
      <dgm:prSet custT="1"/>
      <dgm:spPr/>
      <dgm:t>
        <a:bodyPr/>
        <a:lstStyle/>
        <a:p>
          <a:endParaRPr lang="en-US" sz="1400" b="1"/>
        </a:p>
      </dgm:t>
    </dgm:pt>
    <dgm:pt modelId="{76BD6B52-1E9E-4EEB-B989-30C696DF829A}" type="sibTrans" cxnId="{BDB50DC4-1C75-44F7-986A-1438DD155A44}">
      <dgm:prSet/>
      <dgm:spPr/>
      <dgm:t>
        <a:bodyPr/>
        <a:lstStyle/>
        <a:p>
          <a:endParaRPr lang="en-US" sz="1400" b="1"/>
        </a:p>
      </dgm:t>
    </dgm:pt>
    <dgm:pt modelId="{31A29CF2-01C5-455A-99B7-03416E409BE8}">
      <dgm:prSet phldrT="[Text]" custT="1">
        <dgm:style>
          <a:lnRef idx="1">
            <a:schemeClr val="accent6"/>
          </a:lnRef>
          <a:fillRef idx="3">
            <a:schemeClr val="accent6"/>
          </a:fillRef>
          <a:effectRef idx="2">
            <a:schemeClr val="accent6"/>
          </a:effectRef>
          <a:fontRef idx="minor">
            <a:schemeClr val="lt1"/>
          </a:fontRef>
        </dgm:style>
      </dgm:prSet>
      <dgm:spPr/>
      <dgm:t>
        <a:bodyPr/>
        <a:lstStyle/>
        <a:p>
          <a:r>
            <a:rPr lang="en-US" sz="1800" b="1" dirty="0" smtClean="0"/>
            <a:t>MAFF</a:t>
          </a:r>
        </a:p>
        <a:p>
          <a:r>
            <a:rPr lang="en-US" sz="1400" b="1" dirty="0" smtClean="0"/>
            <a:t>(Bureau of Agricultural Statistics)</a:t>
          </a:r>
        </a:p>
      </dgm:t>
    </dgm:pt>
    <dgm:pt modelId="{27E41C08-E930-4019-A7F9-4F36B1436D1B}" type="parTrans" cxnId="{DB155893-522C-49D6-B059-E6E80F39E2F7}">
      <dgm:prSet custT="1"/>
      <dgm:spPr/>
      <dgm:t>
        <a:bodyPr/>
        <a:lstStyle/>
        <a:p>
          <a:endParaRPr lang="en-US" sz="1400" b="1"/>
        </a:p>
      </dgm:t>
    </dgm:pt>
    <dgm:pt modelId="{04FE8AC1-D742-434E-95C5-7BCDEC9BDE6C}" type="sibTrans" cxnId="{DB155893-522C-49D6-B059-E6E80F39E2F7}">
      <dgm:prSet/>
      <dgm:spPr/>
      <dgm:t>
        <a:bodyPr/>
        <a:lstStyle/>
        <a:p>
          <a:endParaRPr lang="en-US" sz="1400" b="1"/>
        </a:p>
      </dgm:t>
    </dgm:pt>
    <dgm:pt modelId="{28B4EFB0-4281-4815-B279-A0D2CEB5C368}">
      <dgm:prSet phldrT="[Text]" custT="1">
        <dgm:style>
          <a:lnRef idx="1">
            <a:schemeClr val="accent6"/>
          </a:lnRef>
          <a:fillRef idx="3">
            <a:schemeClr val="accent6"/>
          </a:fillRef>
          <a:effectRef idx="2">
            <a:schemeClr val="accent6"/>
          </a:effectRef>
          <a:fontRef idx="minor">
            <a:schemeClr val="lt1"/>
          </a:fontRef>
        </dgm:style>
      </dgm:prSet>
      <dgm:spPr/>
      <dgm:t>
        <a:bodyPr lIns="0" tIns="0" rIns="0" bIns="0"/>
        <a:lstStyle/>
        <a:p>
          <a:r>
            <a:rPr lang="en-US" sz="1800" b="1" dirty="0" smtClean="0"/>
            <a:t>Ministry of Health</a:t>
          </a:r>
        </a:p>
        <a:p>
          <a:r>
            <a:rPr lang="en-US" sz="1400" b="1" dirty="0" smtClean="0"/>
            <a:t>(Bureau of Health Statistics)</a:t>
          </a:r>
          <a:endParaRPr lang="en-US" sz="1400" b="1" dirty="0"/>
        </a:p>
      </dgm:t>
    </dgm:pt>
    <dgm:pt modelId="{9FE0777B-588F-40B5-81EF-5FABBFFFD614}" type="parTrans" cxnId="{48352740-C2AE-49F5-BB99-6BD12CF0E078}">
      <dgm:prSet custT="1"/>
      <dgm:spPr/>
      <dgm:t>
        <a:bodyPr/>
        <a:lstStyle/>
        <a:p>
          <a:endParaRPr lang="en-US" sz="1400" b="1"/>
        </a:p>
      </dgm:t>
    </dgm:pt>
    <dgm:pt modelId="{4E188E34-D0A1-4942-BF0A-B893510F5E26}" type="sibTrans" cxnId="{48352740-C2AE-49F5-BB99-6BD12CF0E078}">
      <dgm:prSet/>
      <dgm:spPr/>
      <dgm:t>
        <a:bodyPr/>
        <a:lstStyle/>
        <a:p>
          <a:endParaRPr lang="en-US" sz="1400" b="1"/>
        </a:p>
      </dgm:t>
    </dgm:pt>
    <dgm:pt modelId="{C34CBEE2-F447-4D08-A348-F1885128FA1A}" type="pres">
      <dgm:prSet presAssocID="{C0FC0D5C-1226-4495-AFE1-0FC0C0ED464E}" presName="cycle" presStyleCnt="0">
        <dgm:presLayoutVars>
          <dgm:chMax val="1"/>
          <dgm:dir/>
          <dgm:animLvl val="ctr"/>
          <dgm:resizeHandles val="exact"/>
        </dgm:presLayoutVars>
      </dgm:prSet>
      <dgm:spPr/>
      <dgm:t>
        <a:bodyPr/>
        <a:lstStyle/>
        <a:p>
          <a:endParaRPr lang="en-US"/>
        </a:p>
      </dgm:t>
    </dgm:pt>
    <dgm:pt modelId="{24FC3C44-6283-4D3C-B976-259E02A84B58}" type="pres">
      <dgm:prSet presAssocID="{47F03BE9-2903-4216-901C-CC1852832C84}" presName="centerShape" presStyleLbl="node0" presStyleIdx="0" presStyleCnt="1" custScaleX="104474" custScaleY="104474" custLinFactNeighborX="-3896" custLinFactNeighborY="2779"/>
      <dgm:spPr/>
      <dgm:t>
        <a:bodyPr/>
        <a:lstStyle/>
        <a:p>
          <a:endParaRPr lang="en-US"/>
        </a:p>
      </dgm:t>
    </dgm:pt>
    <dgm:pt modelId="{AFF636F0-49FE-4BFB-AA93-31A6B5FC4DE4}" type="pres">
      <dgm:prSet presAssocID="{5B3A4FEC-0721-4D95-AD95-A4FB73B7179E}" presName="Name9" presStyleLbl="parChTrans1D2" presStyleIdx="0" presStyleCnt="5"/>
      <dgm:spPr/>
      <dgm:t>
        <a:bodyPr/>
        <a:lstStyle/>
        <a:p>
          <a:endParaRPr lang="en-US"/>
        </a:p>
      </dgm:t>
    </dgm:pt>
    <dgm:pt modelId="{4B02BE90-369C-4B53-9861-016E567551CA}" type="pres">
      <dgm:prSet presAssocID="{5B3A4FEC-0721-4D95-AD95-A4FB73B7179E}" presName="connTx" presStyleLbl="parChTrans1D2" presStyleIdx="0" presStyleCnt="5"/>
      <dgm:spPr/>
      <dgm:t>
        <a:bodyPr/>
        <a:lstStyle/>
        <a:p>
          <a:endParaRPr lang="en-US"/>
        </a:p>
      </dgm:t>
    </dgm:pt>
    <dgm:pt modelId="{2F7265A4-0C5A-48B6-BA16-FEF52E35F9EB}" type="pres">
      <dgm:prSet presAssocID="{4CC9A591-5812-4288-9292-90297FF5AD50}" presName="node" presStyleLbl="node1" presStyleIdx="0" presStyleCnt="5" custRadScaleRad="93739" custRadScaleInc="-16177">
        <dgm:presLayoutVars>
          <dgm:bulletEnabled val="1"/>
        </dgm:presLayoutVars>
      </dgm:prSet>
      <dgm:spPr/>
      <dgm:t>
        <a:bodyPr/>
        <a:lstStyle/>
        <a:p>
          <a:endParaRPr lang="en-US"/>
        </a:p>
      </dgm:t>
    </dgm:pt>
    <dgm:pt modelId="{FB6C93F5-2802-4F54-8A23-674474BAB0FF}" type="pres">
      <dgm:prSet presAssocID="{9FE0777B-588F-40B5-81EF-5FABBFFFD614}" presName="Name9" presStyleLbl="parChTrans1D2" presStyleIdx="1" presStyleCnt="5"/>
      <dgm:spPr/>
      <dgm:t>
        <a:bodyPr/>
        <a:lstStyle/>
        <a:p>
          <a:endParaRPr lang="en-US"/>
        </a:p>
      </dgm:t>
    </dgm:pt>
    <dgm:pt modelId="{0CAA16F7-CA94-467B-A107-A4B450ED60A9}" type="pres">
      <dgm:prSet presAssocID="{9FE0777B-588F-40B5-81EF-5FABBFFFD614}" presName="connTx" presStyleLbl="parChTrans1D2" presStyleIdx="1" presStyleCnt="5"/>
      <dgm:spPr/>
      <dgm:t>
        <a:bodyPr/>
        <a:lstStyle/>
        <a:p>
          <a:endParaRPr lang="en-US"/>
        </a:p>
      </dgm:t>
    </dgm:pt>
    <dgm:pt modelId="{8B09BE18-39D0-4578-B468-4FFDFE72D0C5}" type="pres">
      <dgm:prSet presAssocID="{28B4EFB0-4281-4815-B279-A0D2CEB5C368}" presName="node" presStyleLbl="node1" presStyleIdx="1" presStyleCnt="5" custScaleX="111776" custScaleY="111776" custRadScaleRad="97923" custRadScaleInc="-360">
        <dgm:presLayoutVars>
          <dgm:bulletEnabled val="1"/>
        </dgm:presLayoutVars>
      </dgm:prSet>
      <dgm:spPr/>
      <dgm:t>
        <a:bodyPr/>
        <a:lstStyle/>
        <a:p>
          <a:endParaRPr lang="en-US"/>
        </a:p>
      </dgm:t>
    </dgm:pt>
    <dgm:pt modelId="{82A716CC-F0CC-4A8C-8104-52A4A0C35348}" type="pres">
      <dgm:prSet presAssocID="{6EB9C1D6-D71C-44CF-B115-95FE1873FEC2}" presName="Name9" presStyleLbl="parChTrans1D2" presStyleIdx="2" presStyleCnt="5"/>
      <dgm:spPr/>
      <dgm:t>
        <a:bodyPr/>
        <a:lstStyle/>
        <a:p>
          <a:endParaRPr lang="en-US"/>
        </a:p>
      </dgm:t>
    </dgm:pt>
    <dgm:pt modelId="{82E7DACD-9EA2-45F4-B795-5DF51370B4EE}" type="pres">
      <dgm:prSet presAssocID="{6EB9C1D6-D71C-44CF-B115-95FE1873FEC2}" presName="connTx" presStyleLbl="parChTrans1D2" presStyleIdx="2" presStyleCnt="5"/>
      <dgm:spPr/>
      <dgm:t>
        <a:bodyPr/>
        <a:lstStyle/>
        <a:p>
          <a:endParaRPr lang="en-US"/>
        </a:p>
      </dgm:t>
    </dgm:pt>
    <dgm:pt modelId="{380F543A-0E8D-4DE2-B09E-4753EA2DFCAA}" type="pres">
      <dgm:prSet presAssocID="{3A1B68D0-3109-415F-A80F-E7A251AA359B}" presName="node" presStyleLbl="node1" presStyleIdx="2" presStyleCnt="5" custRadScaleRad="106072" custRadScaleInc="-35567">
        <dgm:presLayoutVars>
          <dgm:bulletEnabled val="1"/>
        </dgm:presLayoutVars>
      </dgm:prSet>
      <dgm:spPr/>
      <dgm:t>
        <a:bodyPr/>
        <a:lstStyle/>
        <a:p>
          <a:endParaRPr lang="en-US"/>
        </a:p>
      </dgm:t>
    </dgm:pt>
    <dgm:pt modelId="{9CD850CB-DD60-426A-B40A-C75B7745BFEB}" type="pres">
      <dgm:prSet presAssocID="{AADEF40B-67CB-4A4C-90BD-96A0E91DBC46}" presName="Name9" presStyleLbl="parChTrans1D2" presStyleIdx="3" presStyleCnt="5"/>
      <dgm:spPr/>
      <dgm:t>
        <a:bodyPr/>
        <a:lstStyle/>
        <a:p>
          <a:endParaRPr lang="en-US"/>
        </a:p>
      </dgm:t>
    </dgm:pt>
    <dgm:pt modelId="{724D0D4F-6062-4B58-AC04-37B2CA5C431E}" type="pres">
      <dgm:prSet presAssocID="{AADEF40B-67CB-4A4C-90BD-96A0E91DBC46}" presName="connTx" presStyleLbl="parChTrans1D2" presStyleIdx="3" presStyleCnt="5"/>
      <dgm:spPr/>
      <dgm:t>
        <a:bodyPr/>
        <a:lstStyle/>
        <a:p>
          <a:endParaRPr lang="en-US"/>
        </a:p>
      </dgm:t>
    </dgm:pt>
    <dgm:pt modelId="{D9866BDC-7CFE-469A-BFDF-67FF2D0FF41C}" type="pres">
      <dgm:prSet presAssocID="{5FA79B36-04BD-4C95-8458-C302A2AFD364}" presName="node" presStyleLbl="node1" presStyleIdx="3" presStyleCnt="5" custRadScaleRad="116726" custRadScaleInc="60724">
        <dgm:presLayoutVars>
          <dgm:bulletEnabled val="1"/>
        </dgm:presLayoutVars>
      </dgm:prSet>
      <dgm:spPr/>
      <dgm:t>
        <a:bodyPr/>
        <a:lstStyle/>
        <a:p>
          <a:endParaRPr lang="en-US"/>
        </a:p>
      </dgm:t>
    </dgm:pt>
    <dgm:pt modelId="{281598FE-8C10-4ED6-87B1-011A28430B61}" type="pres">
      <dgm:prSet presAssocID="{27E41C08-E930-4019-A7F9-4F36B1436D1B}" presName="Name9" presStyleLbl="parChTrans1D2" presStyleIdx="4" presStyleCnt="5"/>
      <dgm:spPr/>
      <dgm:t>
        <a:bodyPr/>
        <a:lstStyle/>
        <a:p>
          <a:endParaRPr lang="en-US"/>
        </a:p>
      </dgm:t>
    </dgm:pt>
    <dgm:pt modelId="{F7A022D2-BDA3-41F0-8E74-300283105294}" type="pres">
      <dgm:prSet presAssocID="{27E41C08-E930-4019-A7F9-4F36B1436D1B}" presName="connTx" presStyleLbl="parChTrans1D2" presStyleIdx="4" presStyleCnt="5"/>
      <dgm:spPr/>
      <dgm:t>
        <a:bodyPr/>
        <a:lstStyle/>
        <a:p>
          <a:endParaRPr lang="en-US"/>
        </a:p>
      </dgm:t>
    </dgm:pt>
    <dgm:pt modelId="{F3F983DB-E1EA-494F-BE4C-67AC2F939CC4}" type="pres">
      <dgm:prSet presAssocID="{31A29CF2-01C5-455A-99B7-03416E409BE8}" presName="node" presStyleLbl="node1" presStyleIdx="4" presStyleCnt="5" custRadScaleRad="117132" custRadScaleInc="3854">
        <dgm:presLayoutVars>
          <dgm:bulletEnabled val="1"/>
        </dgm:presLayoutVars>
      </dgm:prSet>
      <dgm:spPr/>
      <dgm:t>
        <a:bodyPr/>
        <a:lstStyle/>
        <a:p>
          <a:endParaRPr lang="en-US"/>
        </a:p>
      </dgm:t>
    </dgm:pt>
  </dgm:ptLst>
  <dgm:cxnLst>
    <dgm:cxn modelId="{39511635-E10B-4199-A45E-9360C7853814}" type="presOf" srcId="{AADEF40B-67CB-4A4C-90BD-96A0E91DBC46}" destId="{724D0D4F-6062-4B58-AC04-37B2CA5C431E}" srcOrd="1" destOrd="0" presId="urn:microsoft.com/office/officeart/2005/8/layout/radial1"/>
    <dgm:cxn modelId="{A31F47AB-42D9-41DE-AC87-A25BBA790831}" type="presOf" srcId="{9FE0777B-588F-40B5-81EF-5FABBFFFD614}" destId="{FB6C93F5-2802-4F54-8A23-674474BAB0FF}" srcOrd="0" destOrd="0" presId="urn:microsoft.com/office/officeart/2005/8/layout/radial1"/>
    <dgm:cxn modelId="{37EB2375-4438-4036-9D8D-A9929B6E5AD3}" type="presOf" srcId="{5B3A4FEC-0721-4D95-AD95-A4FB73B7179E}" destId="{4B02BE90-369C-4B53-9861-016E567551CA}" srcOrd="1" destOrd="0" presId="urn:microsoft.com/office/officeart/2005/8/layout/radial1"/>
    <dgm:cxn modelId="{9DC33F33-49F9-41B6-8C94-778CBFEB9983}" type="presOf" srcId="{C0FC0D5C-1226-4495-AFE1-0FC0C0ED464E}" destId="{C34CBEE2-F447-4D08-A348-F1885128FA1A}" srcOrd="0" destOrd="0" presId="urn:microsoft.com/office/officeart/2005/8/layout/radial1"/>
    <dgm:cxn modelId="{A0D3D0FD-09B1-42E1-87B7-5A3E7596BCF9}" type="presOf" srcId="{6EB9C1D6-D71C-44CF-B115-95FE1873FEC2}" destId="{82E7DACD-9EA2-45F4-B795-5DF51370B4EE}" srcOrd="1" destOrd="0" presId="urn:microsoft.com/office/officeart/2005/8/layout/radial1"/>
    <dgm:cxn modelId="{789CFC46-D218-41C2-87D4-8A84D1C1C043}" type="presOf" srcId="{9FE0777B-588F-40B5-81EF-5FABBFFFD614}" destId="{0CAA16F7-CA94-467B-A107-A4B450ED60A9}" srcOrd="1" destOrd="0" presId="urn:microsoft.com/office/officeart/2005/8/layout/radial1"/>
    <dgm:cxn modelId="{8349AF85-707B-4FF2-96AA-E682D23AD191}" type="presOf" srcId="{47F03BE9-2903-4216-901C-CC1852832C84}" destId="{24FC3C44-6283-4D3C-B976-259E02A84B58}" srcOrd="0" destOrd="0" presId="urn:microsoft.com/office/officeart/2005/8/layout/radial1"/>
    <dgm:cxn modelId="{DB155893-522C-49D6-B059-E6E80F39E2F7}" srcId="{47F03BE9-2903-4216-901C-CC1852832C84}" destId="{31A29CF2-01C5-455A-99B7-03416E409BE8}" srcOrd="4" destOrd="0" parTransId="{27E41C08-E930-4019-A7F9-4F36B1436D1B}" sibTransId="{04FE8AC1-D742-434E-95C5-7BCDEC9BDE6C}"/>
    <dgm:cxn modelId="{66D4BF7C-5896-4790-918B-B7AB38FB7149}" type="presOf" srcId="{3A1B68D0-3109-415F-A80F-E7A251AA359B}" destId="{380F543A-0E8D-4DE2-B09E-4753EA2DFCAA}" srcOrd="0" destOrd="0" presId="urn:microsoft.com/office/officeart/2005/8/layout/radial1"/>
    <dgm:cxn modelId="{BDB50DC4-1C75-44F7-986A-1438DD155A44}" srcId="{47F03BE9-2903-4216-901C-CC1852832C84}" destId="{5FA79B36-04BD-4C95-8458-C302A2AFD364}" srcOrd="3" destOrd="0" parTransId="{AADEF40B-67CB-4A4C-90BD-96A0E91DBC46}" sibTransId="{76BD6B52-1E9E-4EEB-B989-30C696DF829A}"/>
    <dgm:cxn modelId="{8EFB6AA5-A5C9-4AC9-A41E-1AE50D3011D8}" type="presOf" srcId="{28B4EFB0-4281-4815-B279-A0D2CEB5C368}" destId="{8B09BE18-39D0-4578-B468-4FFDFE72D0C5}" srcOrd="0" destOrd="0" presId="urn:microsoft.com/office/officeart/2005/8/layout/radial1"/>
    <dgm:cxn modelId="{D90E9017-53C4-46DF-A7ED-AFA84BB0FB8E}" type="presOf" srcId="{31A29CF2-01C5-455A-99B7-03416E409BE8}" destId="{F3F983DB-E1EA-494F-BE4C-67AC2F939CC4}" srcOrd="0" destOrd="0" presId="urn:microsoft.com/office/officeart/2005/8/layout/radial1"/>
    <dgm:cxn modelId="{A31E8AFF-8917-498A-86A2-6ADA1A217777}" type="presOf" srcId="{5FA79B36-04BD-4C95-8458-C302A2AFD364}" destId="{D9866BDC-7CFE-469A-BFDF-67FF2D0FF41C}" srcOrd="0" destOrd="0" presId="urn:microsoft.com/office/officeart/2005/8/layout/radial1"/>
    <dgm:cxn modelId="{8F77AFA5-DD34-45E4-A342-11EC4F652ED5}" type="presOf" srcId="{27E41C08-E930-4019-A7F9-4F36B1436D1B}" destId="{281598FE-8C10-4ED6-87B1-011A28430B61}" srcOrd="0" destOrd="0" presId="urn:microsoft.com/office/officeart/2005/8/layout/radial1"/>
    <dgm:cxn modelId="{48352740-C2AE-49F5-BB99-6BD12CF0E078}" srcId="{47F03BE9-2903-4216-901C-CC1852832C84}" destId="{28B4EFB0-4281-4815-B279-A0D2CEB5C368}" srcOrd="1" destOrd="0" parTransId="{9FE0777B-588F-40B5-81EF-5FABBFFFD614}" sibTransId="{4E188E34-D0A1-4942-BF0A-B893510F5E26}"/>
    <dgm:cxn modelId="{AFFE4EFD-390C-4465-A6F1-C65B81C89EFB}" type="presOf" srcId="{AADEF40B-67CB-4A4C-90BD-96A0E91DBC46}" destId="{9CD850CB-DD60-426A-B40A-C75B7745BFEB}" srcOrd="0" destOrd="0" presId="urn:microsoft.com/office/officeart/2005/8/layout/radial1"/>
    <dgm:cxn modelId="{1C49FAE5-4D7E-47D7-8B62-A9913F3042B3}" srcId="{47F03BE9-2903-4216-901C-CC1852832C84}" destId="{4CC9A591-5812-4288-9292-90297FF5AD50}" srcOrd="0" destOrd="0" parTransId="{5B3A4FEC-0721-4D95-AD95-A4FB73B7179E}" sibTransId="{53336190-3137-4C9A-94B1-0CCE1EE0FF8A}"/>
    <dgm:cxn modelId="{F1695E99-BE61-4E54-A720-171BE75C7EB9}" type="presOf" srcId="{27E41C08-E930-4019-A7F9-4F36B1436D1B}" destId="{F7A022D2-BDA3-41F0-8E74-300283105294}" srcOrd="1" destOrd="0" presId="urn:microsoft.com/office/officeart/2005/8/layout/radial1"/>
    <dgm:cxn modelId="{E831C7A1-6860-4A74-8576-61A44F81B40D}" srcId="{47F03BE9-2903-4216-901C-CC1852832C84}" destId="{3A1B68D0-3109-415F-A80F-E7A251AA359B}" srcOrd="2" destOrd="0" parTransId="{6EB9C1D6-D71C-44CF-B115-95FE1873FEC2}" sibTransId="{B8CEF669-66B9-4813-9714-F05F3E78AAB2}"/>
    <dgm:cxn modelId="{86AA0B4D-C65A-4374-8233-82A245BA6993}" type="presOf" srcId="{5B3A4FEC-0721-4D95-AD95-A4FB73B7179E}" destId="{AFF636F0-49FE-4BFB-AA93-31A6B5FC4DE4}" srcOrd="0" destOrd="0" presId="urn:microsoft.com/office/officeart/2005/8/layout/radial1"/>
    <dgm:cxn modelId="{41930884-9B24-46F8-8498-ACDB91764B95}" type="presOf" srcId="{4CC9A591-5812-4288-9292-90297FF5AD50}" destId="{2F7265A4-0C5A-48B6-BA16-FEF52E35F9EB}" srcOrd="0" destOrd="0" presId="urn:microsoft.com/office/officeart/2005/8/layout/radial1"/>
    <dgm:cxn modelId="{B0945D6A-0204-4FAD-9EC3-E28FBDC3721F}" type="presOf" srcId="{6EB9C1D6-D71C-44CF-B115-95FE1873FEC2}" destId="{82A716CC-F0CC-4A8C-8104-52A4A0C35348}" srcOrd="0" destOrd="0" presId="urn:microsoft.com/office/officeart/2005/8/layout/radial1"/>
    <dgm:cxn modelId="{B2343CBB-84C4-453A-B73E-8AF4DF0B84CF}" srcId="{C0FC0D5C-1226-4495-AFE1-0FC0C0ED464E}" destId="{47F03BE9-2903-4216-901C-CC1852832C84}" srcOrd="0" destOrd="0" parTransId="{D328926D-B656-4DB7-A505-01B00913C872}" sibTransId="{BD99C5C7-D18F-4137-8711-6932D75A616C}"/>
    <dgm:cxn modelId="{D30AB429-0C7B-4460-9EE9-BCC431FD2669}" type="presParOf" srcId="{C34CBEE2-F447-4D08-A348-F1885128FA1A}" destId="{24FC3C44-6283-4D3C-B976-259E02A84B58}" srcOrd="0" destOrd="0" presId="urn:microsoft.com/office/officeart/2005/8/layout/radial1"/>
    <dgm:cxn modelId="{B2ADC5F0-0ECC-4638-B01D-DBBB45F63818}" type="presParOf" srcId="{C34CBEE2-F447-4D08-A348-F1885128FA1A}" destId="{AFF636F0-49FE-4BFB-AA93-31A6B5FC4DE4}" srcOrd="1" destOrd="0" presId="urn:microsoft.com/office/officeart/2005/8/layout/radial1"/>
    <dgm:cxn modelId="{5E24EA0E-7A91-43E8-9A27-55F79F51F98D}" type="presParOf" srcId="{AFF636F0-49FE-4BFB-AA93-31A6B5FC4DE4}" destId="{4B02BE90-369C-4B53-9861-016E567551CA}" srcOrd="0" destOrd="0" presId="urn:microsoft.com/office/officeart/2005/8/layout/radial1"/>
    <dgm:cxn modelId="{EDEF1097-EF7B-4748-8173-10E229090A59}" type="presParOf" srcId="{C34CBEE2-F447-4D08-A348-F1885128FA1A}" destId="{2F7265A4-0C5A-48B6-BA16-FEF52E35F9EB}" srcOrd="2" destOrd="0" presId="urn:microsoft.com/office/officeart/2005/8/layout/radial1"/>
    <dgm:cxn modelId="{142C2C7C-6445-440F-B480-894F73D51501}" type="presParOf" srcId="{C34CBEE2-F447-4D08-A348-F1885128FA1A}" destId="{FB6C93F5-2802-4F54-8A23-674474BAB0FF}" srcOrd="3" destOrd="0" presId="urn:microsoft.com/office/officeart/2005/8/layout/radial1"/>
    <dgm:cxn modelId="{061DF533-E5D4-4FD5-A1DF-B2D6724B327F}" type="presParOf" srcId="{FB6C93F5-2802-4F54-8A23-674474BAB0FF}" destId="{0CAA16F7-CA94-467B-A107-A4B450ED60A9}" srcOrd="0" destOrd="0" presId="urn:microsoft.com/office/officeart/2005/8/layout/radial1"/>
    <dgm:cxn modelId="{A8253A88-F472-4DDD-B51E-60F60A48D9C1}" type="presParOf" srcId="{C34CBEE2-F447-4D08-A348-F1885128FA1A}" destId="{8B09BE18-39D0-4578-B468-4FFDFE72D0C5}" srcOrd="4" destOrd="0" presId="urn:microsoft.com/office/officeart/2005/8/layout/radial1"/>
    <dgm:cxn modelId="{1DD59645-B1E1-4562-9B76-D72630518AAC}" type="presParOf" srcId="{C34CBEE2-F447-4D08-A348-F1885128FA1A}" destId="{82A716CC-F0CC-4A8C-8104-52A4A0C35348}" srcOrd="5" destOrd="0" presId="urn:microsoft.com/office/officeart/2005/8/layout/radial1"/>
    <dgm:cxn modelId="{895050E2-2131-412E-A852-DE121A1D86F1}" type="presParOf" srcId="{82A716CC-F0CC-4A8C-8104-52A4A0C35348}" destId="{82E7DACD-9EA2-45F4-B795-5DF51370B4EE}" srcOrd="0" destOrd="0" presId="urn:microsoft.com/office/officeart/2005/8/layout/radial1"/>
    <dgm:cxn modelId="{CA3E27E7-99B1-4AC4-B989-5BB2EB992DD6}" type="presParOf" srcId="{C34CBEE2-F447-4D08-A348-F1885128FA1A}" destId="{380F543A-0E8D-4DE2-B09E-4753EA2DFCAA}" srcOrd="6" destOrd="0" presId="urn:microsoft.com/office/officeart/2005/8/layout/radial1"/>
    <dgm:cxn modelId="{59E23BBA-C22B-42FC-A45E-60538D222941}" type="presParOf" srcId="{C34CBEE2-F447-4D08-A348-F1885128FA1A}" destId="{9CD850CB-DD60-426A-B40A-C75B7745BFEB}" srcOrd="7" destOrd="0" presId="urn:microsoft.com/office/officeart/2005/8/layout/radial1"/>
    <dgm:cxn modelId="{3E5A0F8D-3A6E-4C94-BDB3-63EA92CF5EBC}" type="presParOf" srcId="{9CD850CB-DD60-426A-B40A-C75B7745BFEB}" destId="{724D0D4F-6062-4B58-AC04-37B2CA5C431E}" srcOrd="0" destOrd="0" presId="urn:microsoft.com/office/officeart/2005/8/layout/radial1"/>
    <dgm:cxn modelId="{63A6B8E5-4CDC-4C30-BE6F-FD5253C1B037}" type="presParOf" srcId="{C34CBEE2-F447-4D08-A348-F1885128FA1A}" destId="{D9866BDC-7CFE-469A-BFDF-67FF2D0FF41C}" srcOrd="8" destOrd="0" presId="urn:microsoft.com/office/officeart/2005/8/layout/radial1"/>
    <dgm:cxn modelId="{49CF194D-C437-4527-BC25-6C39A81F9034}" type="presParOf" srcId="{C34CBEE2-F447-4D08-A348-F1885128FA1A}" destId="{281598FE-8C10-4ED6-87B1-011A28430B61}" srcOrd="9" destOrd="0" presId="urn:microsoft.com/office/officeart/2005/8/layout/radial1"/>
    <dgm:cxn modelId="{8A7916FA-D0E0-4B03-B515-3722439444C9}" type="presParOf" srcId="{281598FE-8C10-4ED6-87B1-011A28430B61}" destId="{F7A022D2-BDA3-41F0-8E74-300283105294}" srcOrd="0" destOrd="0" presId="urn:microsoft.com/office/officeart/2005/8/layout/radial1"/>
    <dgm:cxn modelId="{03A4FF2D-D0EC-42D8-B007-36DBFE27C1F1}" type="presParOf" srcId="{C34CBEE2-F447-4D08-A348-F1885128FA1A}" destId="{F3F983DB-E1EA-494F-BE4C-67AC2F939CC4}"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C3C44-6283-4D3C-B976-259E02A84B58}">
      <dsp:nvSpPr>
        <dsp:cNvPr id="0" name=""/>
        <dsp:cNvSpPr/>
      </dsp:nvSpPr>
      <dsp:spPr>
        <a:xfrm>
          <a:off x="2438415" y="2057407"/>
          <a:ext cx="1574926" cy="1574926"/>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perspectiveAbove"/>
          <a:lightRig rig="flat" dir="t"/>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b="1" kern="1200" dirty="0" smtClean="0"/>
            <a:t>National Institute of Statistics </a:t>
          </a:r>
          <a:r>
            <a:rPr lang="en-US" sz="1800" b="1" kern="1200" dirty="0" smtClean="0"/>
            <a:t>(NIS)</a:t>
          </a:r>
          <a:endParaRPr lang="en-US" sz="1800" b="1" kern="1200" dirty="0"/>
        </a:p>
      </dsp:txBody>
      <dsp:txXfrm>
        <a:off x="2669058" y="2288050"/>
        <a:ext cx="1113640" cy="1113640"/>
      </dsp:txXfrm>
    </dsp:sp>
    <dsp:sp modelId="{AFF636F0-49FE-4BFB-AA93-31A6B5FC4DE4}">
      <dsp:nvSpPr>
        <dsp:cNvPr id="0" name=""/>
        <dsp:cNvSpPr/>
      </dsp:nvSpPr>
      <dsp:spPr>
        <a:xfrm rot="16140183">
          <a:off x="3009810" y="1838833"/>
          <a:ext cx="397812" cy="39634"/>
        </a:xfrm>
        <a:custGeom>
          <a:avLst/>
          <a:gdLst/>
          <a:ahLst/>
          <a:cxnLst/>
          <a:rect l="0" t="0" r="0" b="0"/>
          <a:pathLst>
            <a:path>
              <a:moveTo>
                <a:pt x="0" y="19817"/>
              </a:moveTo>
              <a:lnTo>
                <a:pt x="397812" y="19817"/>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b="1" kern="1200"/>
        </a:p>
      </dsp:txBody>
      <dsp:txXfrm rot="10800000">
        <a:off x="3198771" y="1848704"/>
        <a:ext cx="19890" cy="19890"/>
      </dsp:txXfrm>
    </dsp:sp>
    <dsp:sp modelId="{2F7265A4-0C5A-48B6-BA16-FEF52E35F9EB}">
      <dsp:nvSpPr>
        <dsp:cNvPr id="0" name=""/>
        <dsp:cNvSpPr/>
      </dsp:nvSpPr>
      <dsp:spPr>
        <a:xfrm>
          <a:off x="2438400" y="152406"/>
          <a:ext cx="1507482" cy="1507482"/>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6"/>
        </a:lnRef>
        <a:fillRef idx="3">
          <a:schemeClr val="accent6"/>
        </a:fillRef>
        <a:effectRef idx="2">
          <a:schemeClr val="accent6"/>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t>MoEYS</a:t>
          </a:r>
          <a:endParaRPr lang="en-US" sz="1800" b="1" kern="1200" dirty="0" smtClean="0"/>
        </a:p>
        <a:p>
          <a:pPr lvl="0" algn="ctr" defTabSz="800100">
            <a:lnSpc>
              <a:spcPct val="90000"/>
            </a:lnSpc>
            <a:spcBef>
              <a:spcPct val="0"/>
            </a:spcBef>
            <a:spcAft>
              <a:spcPct val="35000"/>
            </a:spcAft>
          </a:pPr>
          <a:r>
            <a:rPr lang="en-US" sz="1400" b="1" kern="1200" dirty="0" smtClean="0"/>
            <a:t>(EMIS Office)</a:t>
          </a:r>
          <a:endParaRPr lang="en-US" sz="1400" b="1" kern="1200" dirty="0"/>
        </a:p>
      </dsp:txBody>
      <dsp:txXfrm>
        <a:off x="2659166" y="373172"/>
        <a:ext cx="1065950" cy="1065950"/>
      </dsp:txXfrm>
    </dsp:sp>
    <dsp:sp modelId="{FB6C93F5-2802-4F54-8A23-674474BAB0FF}">
      <dsp:nvSpPr>
        <dsp:cNvPr id="0" name=""/>
        <dsp:cNvSpPr/>
      </dsp:nvSpPr>
      <dsp:spPr>
        <a:xfrm rot="20420489">
          <a:off x="3953710" y="2480870"/>
          <a:ext cx="471263" cy="39634"/>
        </a:xfrm>
        <a:custGeom>
          <a:avLst/>
          <a:gdLst/>
          <a:ahLst/>
          <a:cxnLst/>
          <a:rect l="0" t="0" r="0" b="0"/>
          <a:pathLst>
            <a:path>
              <a:moveTo>
                <a:pt x="0" y="19817"/>
              </a:moveTo>
              <a:lnTo>
                <a:pt x="471263" y="19817"/>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b="1" kern="1200"/>
        </a:p>
      </dsp:txBody>
      <dsp:txXfrm>
        <a:off x="4177560" y="2488906"/>
        <a:ext cx="23563" cy="23563"/>
      </dsp:txXfrm>
    </dsp:sp>
    <dsp:sp modelId="{8B09BE18-39D0-4578-B468-4FFDFE72D0C5}">
      <dsp:nvSpPr>
        <dsp:cNvPr id="0" name=""/>
        <dsp:cNvSpPr/>
      </dsp:nvSpPr>
      <dsp:spPr>
        <a:xfrm>
          <a:off x="4362133" y="1295487"/>
          <a:ext cx="1685003" cy="1685003"/>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6"/>
        </a:lnRef>
        <a:fillRef idx="3">
          <a:schemeClr val="accent6"/>
        </a:fillRef>
        <a:effectRef idx="2">
          <a:schemeClr val="accent6"/>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Ministry of Health</a:t>
          </a:r>
        </a:p>
        <a:p>
          <a:pPr lvl="0" algn="ctr" defTabSz="800100">
            <a:lnSpc>
              <a:spcPct val="90000"/>
            </a:lnSpc>
            <a:spcBef>
              <a:spcPct val="0"/>
            </a:spcBef>
            <a:spcAft>
              <a:spcPct val="35000"/>
            </a:spcAft>
          </a:pPr>
          <a:r>
            <a:rPr lang="en-US" sz="1400" b="1" kern="1200" dirty="0" smtClean="0"/>
            <a:t>(Bureau of Health Statistics)</a:t>
          </a:r>
          <a:endParaRPr lang="en-US" sz="1400" b="1" kern="1200" dirty="0"/>
        </a:p>
      </dsp:txBody>
      <dsp:txXfrm>
        <a:off x="4608896" y="1542250"/>
        <a:ext cx="1191477" cy="1191477"/>
      </dsp:txXfrm>
    </dsp:sp>
    <dsp:sp modelId="{82A716CC-F0CC-4A8C-8104-52A4A0C35348}">
      <dsp:nvSpPr>
        <dsp:cNvPr id="0" name=""/>
        <dsp:cNvSpPr/>
      </dsp:nvSpPr>
      <dsp:spPr>
        <a:xfrm rot="2176748">
          <a:off x="3803403" y="3465863"/>
          <a:ext cx="590996" cy="39634"/>
        </a:xfrm>
        <a:custGeom>
          <a:avLst/>
          <a:gdLst/>
          <a:ahLst/>
          <a:cxnLst/>
          <a:rect l="0" t="0" r="0" b="0"/>
          <a:pathLst>
            <a:path>
              <a:moveTo>
                <a:pt x="0" y="19817"/>
              </a:moveTo>
              <a:lnTo>
                <a:pt x="590996" y="19817"/>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b="1" kern="1200"/>
        </a:p>
      </dsp:txBody>
      <dsp:txXfrm>
        <a:off x="4084126" y="3470905"/>
        <a:ext cx="29549" cy="29549"/>
      </dsp:txXfrm>
    </dsp:sp>
    <dsp:sp modelId="{380F543A-0E8D-4DE2-B09E-4753EA2DFCAA}">
      <dsp:nvSpPr>
        <dsp:cNvPr id="0" name=""/>
        <dsp:cNvSpPr/>
      </dsp:nvSpPr>
      <dsp:spPr>
        <a:xfrm>
          <a:off x="4190997" y="3352794"/>
          <a:ext cx="1507482" cy="1507482"/>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6"/>
        </a:lnRef>
        <a:fillRef idx="3">
          <a:schemeClr val="accent6"/>
        </a:fillRef>
        <a:effectRef idx="2">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Ministry of Tourism </a:t>
          </a:r>
          <a:r>
            <a:rPr lang="en-US" sz="1400" b="1" kern="1200" dirty="0" smtClean="0"/>
            <a:t>(Statistics Office)</a:t>
          </a:r>
          <a:endParaRPr lang="en-US" sz="1400" b="1" kern="1200" dirty="0"/>
        </a:p>
      </dsp:txBody>
      <dsp:txXfrm>
        <a:off x="4411763" y="3573560"/>
        <a:ext cx="1065950" cy="1065950"/>
      </dsp:txXfrm>
    </dsp:sp>
    <dsp:sp modelId="{9CD850CB-DD60-426A-B40A-C75B7745BFEB}">
      <dsp:nvSpPr>
        <dsp:cNvPr id="0" name=""/>
        <dsp:cNvSpPr/>
      </dsp:nvSpPr>
      <dsp:spPr>
        <a:xfrm rot="8889636">
          <a:off x="2037616" y="3388588"/>
          <a:ext cx="561535" cy="39634"/>
        </a:xfrm>
        <a:custGeom>
          <a:avLst/>
          <a:gdLst/>
          <a:ahLst/>
          <a:cxnLst/>
          <a:rect l="0" t="0" r="0" b="0"/>
          <a:pathLst>
            <a:path>
              <a:moveTo>
                <a:pt x="0" y="19817"/>
              </a:moveTo>
              <a:lnTo>
                <a:pt x="561535" y="19817"/>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b="1" kern="1200"/>
        </a:p>
      </dsp:txBody>
      <dsp:txXfrm rot="10800000">
        <a:off x="2304345" y="3394366"/>
        <a:ext cx="28076" cy="28076"/>
      </dsp:txXfrm>
    </dsp:sp>
    <dsp:sp modelId="{D9866BDC-7CFE-469A-BFDF-67FF2D0FF41C}">
      <dsp:nvSpPr>
        <dsp:cNvPr id="0" name=""/>
        <dsp:cNvSpPr/>
      </dsp:nvSpPr>
      <dsp:spPr>
        <a:xfrm>
          <a:off x="685796" y="3200408"/>
          <a:ext cx="1507482" cy="1507482"/>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6"/>
        </a:lnRef>
        <a:fillRef idx="3">
          <a:schemeClr val="accent6"/>
        </a:fillRef>
        <a:effectRef idx="2">
          <a:schemeClr val="accent6"/>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National Bank of Cambodia</a:t>
          </a:r>
        </a:p>
        <a:p>
          <a:pPr lvl="0" algn="ctr" defTabSz="711200">
            <a:lnSpc>
              <a:spcPct val="90000"/>
            </a:lnSpc>
            <a:spcBef>
              <a:spcPct val="0"/>
            </a:spcBef>
            <a:spcAft>
              <a:spcPct val="35000"/>
            </a:spcAft>
          </a:pPr>
          <a:r>
            <a:rPr lang="en-US" sz="1300" b="1" kern="1200" dirty="0" smtClean="0"/>
            <a:t>(Statistics Department)</a:t>
          </a:r>
          <a:endParaRPr lang="en-US" sz="1300" b="1" kern="1200" dirty="0"/>
        </a:p>
      </dsp:txBody>
      <dsp:txXfrm>
        <a:off x="906562" y="3421174"/>
        <a:ext cx="1065950" cy="1065950"/>
      </dsp:txXfrm>
    </dsp:sp>
    <dsp:sp modelId="{281598FE-8C10-4ED6-87B1-011A28430B61}">
      <dsp:nvSpPr>
        <dsp:cNvPr id="0" name=""/>
        <dsp:cNvSpPr/>
      </dsp:nvSpPr>
      <dsp:spPr>
        <a:xfrm rot="12203973">
          <a:off x="1875779" y="2382394"/>
          <a:ext cx="654304" cy="39634"/>
        </a:xfrm>
        <a:custGeom>
          <a:avLst/>
          <a:gdLst/>
          <a:ahLst/>
          <a:cxnLst/>
          <a:rect l="0" t="0" r="0" b="0"/>
          <a:pathLst>
            <a:path>
              <a:moveTo>
                <a:pt x="0" y="19817"/>
              </a:moveTo>
              <a:lnTo>
                <a:pt x="654304" y="19817"/>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b="1" kern="1200"/>
        </a:p>
      </dsp:txBody>
      <dsp:txXfrm rot="10800000">
        <a:off x="2186573" y="2385853"/>
        <a:ext cx="32715" cy="32715"/>
      </dsp:txXfrm>
    </dsp:sp>
    <dsp:sp modelId="{F3F983DB-E1EA-494F-BE4C-67AC2F939CC4}">
      <dsp:nvSpPr>
        <dsp:cNvPr id="0" name=""/>
        <dsp:cNvSpPr/>
      </dsp:nvSpPr>
      <dsp:spPr>
        <a:xfrm>
          <a:off x="457192" y="1219203"/>
          <a:ext cx="1507482" cy="1507482"/>
        </a:xfrm>
        <a:prstGeom prst="ellipse">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6"/>
        </a:lnRef>
        <a:fillRef idx="3">
          <a:schemeClr val="accent6"/>
        </a:fillRef>
        <a:effectRef idx="2">
          <a:schemeClr val="accent6"/>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MAFF</a:t>
          </a:r>
        </a:p>
        <a:p>
          <a:pPr lvl="0" algn="ctr" defTabSz="800100">
            <a:lnSpc>
              <a:spcPct val="90000"/>
            </a:lnSpc>
            <a:spcBef>
              <a:spcPct val="0"/>
            </a:spcBef>
            <a:spcAft>
              <a:spcPct val="35000"/>
            </a:spcAft>
          </a:pPr>
          <a:r>
            <a:rPr lang="en-US" sz="1400" b="1" kern="1200" dirty="0" smtClean="0"/>
            <a:t>(Bureau of Agricultural Statistics)</a:t>
          </a:r>
        </a:p>
      </dsp:txBody>
      <dsp:txXfrm>
        <a:off x="677958" y="1439969"/>
        <a:ext cx="1065950" cy="106595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654"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44" y="0"/>
            <a:ext cx="2944654" cy="496888"/>
          </a:xfrm>
          <a:prstGeom prst="rect">
            <a:avLst/>
          </a:prstGeom>
        </p:spPr>
        <p:txBody>
          <a:bodyPr vert="horz" lIns="91440" tIns="45720" rIns="91440" bIns="45720" rtlCol="0"/>
          <a:lstStyle>
            <a:lvl1pPr algn="r">
              <a:defRPr sz="1200"/>
            </a:lvl1pPr>
          </a:lstStyle>
          <a:p>
            <a:fld id="{6DB5357F-2051-4157-B852-9D4FD36AF72C}" type="datetimeFigureOut">
              <a:rPr lang="en-US" smtClean="0"/>
              <a:pPr/>
              <a:t>10/25/2013</a:t>
            </a:fld>
            <a:endParaRPr lang="en-US"/>
          </a:p>
        </p:txBody>
      </p:sp>
      <p:sp>
        <p:nvSpPr>
          <p:cNvPr id="4" name="Footer Placeholder 3"/>
          <p:cNvSpPr>
            <a:spLocks noGrp="1"/>
          </p:cNvSpPr>
          <p:nvPr>
            <p:ph type="ftr" sz="quarter" idx="2"/>
          </p:nvPr>
        </p:nvSpPr>
        <p:spPr>
          <a:xfrm>
            <a:off x="0" y="9428164"/>
            <a:ext cx="2944654"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44" y="9428164"/>
            <a:ext cx="2944654" cy="496887"/>
          </a:xfrm>
          <a:prstGeom prst="rect">
            <a:avLst/>
          </a:prstGeom>
        </p:spPr>
        <p:txBody>
          <a:bodyPr vert="horz" lIns="91440" tIns="45720" rIns="91440" bIns="45720" rtlCol="0" anchor="b"/>
          <a:lstStyle>
            <a:lvl1pPr algn="r">
              <a:defRPr sz="1200"/>
            </a:lvl1pPr>
          </a:lstStyle>
          <a:p>
            <a:fld id="{71E0C330-1609-4332-8609-CE14B254536D}" type="slidenum">
              <a:rPr lang="en-US" smtClean="0"/>
              <a:pPr/>
              <a:t>‹#›</a:t>
            </a:fld>
            <a:endParaRPr lang="en-US"/>
          </a:p>
        </p:txBody>
      </p:sp>
    </p:spTree>
    <p:extLst>
      <p:ext uri="{BB962C8B-B14F-4D97-AF65-F5344CB8AC3E}">
        <p14:creationId xmlns:p14="http://schemas.microsoft.com/office/powerpoint/2010/main" val="4269532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71"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544" y="0"/>
            <a:ext cx="2944971" cy="496332"/>
          </a:xfrm>
          <a:prstGeom prst="rect">
            <a:avLst/>
          </a:prstGeom>
        </p:spPr>
        <p:txBody>
          <a:bodyPr vert="horz" lIns="91440" tIns="45720" rIns="91440" bIns="45720" rtlCol="0"/>
          <a:lstStyle>
            <a:lvl1pPr algn="r">
              <a:defRPr sz="1200"/>
            </a:lvl1pPr>
          </a:lstStyle>
          <a:p>
            <a:fld id="{71FF714F-5FCF-4582-AE79-03FE7781FC67}" type="datetimeFigureOut">
              <a:rPr lang="en-US" smtClean="0"/>
              <a:pPr/>
              <a:t>10/25/2013</a:t>
            </a:fld>
            <a:endParaRPr lang="en-US"/>
          </a:p>
        </p:txBody>
      </p:sp>
      <p:sp>
        <p:nvSpPr>
          <p:cNvPr id="4" name="Slide Image Placeholder 3"/>
          <p:cNvSpPr>
            <a:spLocks noGrp="1" noRot="1" noChangeAspect="1"/>
          </p:cNvSpPr>
          <p:nvPr>
            <p:ph type="sldImg" idx="2"/>
          </p:nvPr>
        </p:nvSpPr>
        <p:spPr>
          <a:xfrm>
            <a:off x="915988" y="744538"/>
            <a:ext cx="4964112"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609" y="4715154"/>
            <a:ext cx="54368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4971"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544" y="9428583"/>
            <a:ext cx="2944971" cy="496332"/>
          </a:xfrm>
          <a:prstGeom prst="rect">
            <a:avLst/>
          </a:prstGeom>
        </p:spPr>
        <p:txBody>
          <a:bodyPr vert="horz" lIns="91440" tIns="45720" rIns="91440" bIns="45720" rtlCol="0" anchor="b"/>
          <a:lstStyle>
            <a:lvl1pPr algn="r">
              <a:defRPr sz="1200"/>
            </a:lvl1pPr>
          </a:lstStyle>
          <a:p>
            <a:fld id="{D28D818E-4133-4412-B808-1BF7BA219CBA}" type="slidenum">
              <a:rPr lang="en-US" smtClean="0"/>
              <a:pPr/>
              <a:t>‹#›</a:t>
            </a:fld>
            <a:endParaRPr lang="en-US"/>
          </a:p>
        </p:txBody>
      </p:sp>
    </p:spTree>
    <p:extLst>
      <p:ext uri="{BB962C8B-B14F-4D97-AF65-F5344CB8AC3E}">
        <p14:creationId xmlns:p14="http://schemas.microsoft.com/office/powerpoint/2010/main" val="75234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8D818E-4133-4412-B808-1BF7BA219CB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198E345-D94E-4F58-9053-C7D56AF7E2B3}" type="slidenum">
              <a:rPr lang="en-GB" smtClean="0"/>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183425A-5247-4783-B5A0-68A042C22744}" type="slidenum">
              <a:rPr lang="en-GB" smtClean="0"/>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7D9B381-BF00-4E2C-9E9C-DE8D1FB05713}" type="slidenum">
              <a:rPr lang="en-GB" smtClean="0"/>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98AC4CC-A735-480B-831B-3F27E7575D6D}" type="slidenum">
              <a:rPr lang="en-GB" smtClean="0"/>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27DB2BAA-5B96-4C64-9D94-DA6433BD78F7}" type="slidenum">
              <a:rPr lang="en-GB" smtClean="0"/>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3D79E98C-4FEA-4749-8BBA-796928FEDC2D}" type="slidenum">
              <a:rPr lang="en-GB" smtClean="0"/>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38237FC2-1A43-45DF-9968-0E25193B9BBC}" type="slidenum">
              <a:rPr lang="en-GB" smtClean="0"/>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57DE40B3-14CC-4D6C-9081-9C7CDD574238}" type="slidenum">
              <a:rPr lang="en-GB" smtClean="0"/>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2B7F400D-90B1-4F37-BEB7-6CEC55445EA7}" type="slidenum">
              <a:rPr lang="en-GB" smtClean="0"/>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F7542ED-69D6-46F3-985E-8F6A830F0C12}" type="slidenum">
              <a:rPr lang="en-GB" smtClean="0"/>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E846684D-ACAB-497B-83DA-165EFEB0DA9F}" type="slidenum">
              <a:rPr lang="en-GB" smtClean="0"/>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F16301A-2420-44F3-9580-EF857307A58D}"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2590800"/>
            <a:ext cx="7696200" cy="1600200"/>
          </a:xfrm>
        </p:spPr>
        <p:txBody>
          <a:bodyPr>
            <a:normAutofit/>
          </a:bodyPr>
          <a:lstStyle/>
          <a:p>
            <a:r>
              <a:rPr lang="en-US" sz="3600" b="1" dirty="0" smtClean="0"/>
              <a:t>National Statistical System</a:t>
            </a:r>
            <a:br>
              <a:rPr lang="en-US" sz="3600" b="1" dirty="0" smtClean="0"/>
            </a:br>
            <a:r>
              <a:rPr lang="en-US" sz="3600" b="1" dirty="0" smtClean="0"/>
              <a:t> </a:t>
            </a:r>
            <a:r>
              <a:rPr lang="en-US" sz="3600" b="1" dirty="0" smtClean="0"/>
              <a:t>and Data Dissemination</a:t>
            </a:r>
            <a:endParaRPr lang="en-GB" sz="3600" b="1" dirty="0" smtClean="0"/>
          </a:p>
        </p:txBody>
      </p:sp>
      <p:sp>
        <p:nvSpPr>
          <p:cNvPr id="3075" name="Rectangle 3"/>
          <p:cNvSpPr>
            <a:spLocks noGrp="1" noChangeArrowheads="1"/>
          </p:cNvSpPr>
          <p:nvPr>
            <p:ph type="subTitle" idx="1"/>
          </p:nvPr>
        </p:nvSpPr>
        <p:spPr>
          <a:xfrm>
            <a:off x="762000" y="4800600"/>
            <a:ext cx="7162800" cy="1752600"/>
          </a:xfrm>
        </p:spPr>
        <p:txBody>
          <a:bodyPr>
            <a:normAutofit/>
          </a:bodyPr>
          <a:lstStyle/>
          <a:p>
            <a:pPr eaLnBrk="1" hangingPunct="1">
              <a:lnSpc>
                <a:spcPct val="80000"/>
              </a:lnSpc>
            </a:pPr>
            <a:endParaRPr lang="en-US" sz="2000" b="1" dirty="0" smtClean="0"/>
          </a:p>
          <a:p>
            <a:pPr eaLnBrk="1" hangingPunct="1">
              <a:lnSpc>
                <a:spcPct val="80000"/>
              </a:lnSpc>
            </a:pPr>
            <a:endParaRPr lang="en-US" sz="2000" b="1" dirty="0" smtClean="0"/>
          </a:p>
          <a:p>
            <a:pPr algn="l" eaLnBrk="1" hangingPunct="1">
              <a:lnSpc>
                <a:spcPct val="80000"/>
              </a:lnSpc>
            </a:pPr>
            <a:r>
              <a:rPr lang="en-US" sz="2000" b="1" dirty="0" err="1" smtClean="0"/>
              <a:t>Sok</a:t>
            </a:r>
            <a:r>
              <a:rPr lang="en-US" sz="2000" b="1" dirty="0" smtClean="0"/>
              <a:t> </a:t>
            </a:r>
            <a:r>
              <a:rPr lang="en-US" sz="2000" b="1" dirty="0" err="1" smtClean="0"/>
              <a:t>Kosal</a:t>
            </a:r>
            <a:r>
              <a:rPr lang="en-US" sz="2000" b="1" dirty="0" smtClean="0"/>
              <a:t>, Deputy Director General ,National Institute of Statistics</a:t>
            </a:r>
          </a:p>
          <a:p>
            <a:pPr algn="l" eaLnBrk="1" hangingPunct="1">
              <a:lnSpc>
                <a:spcPct val="80000"/>
              </a:lnSpc>
            </a:pPr>
            <a:r>
              <a:rPr lang="en-US" sz="2000" b="1" dirty="0" smtClean="0"/>
              <a:t>Ministry of Planning, Cambodia</a:t>
            </a:r>
          </a:p>
          <a:p>
            <a:pPr algn="l" eaLnBrk="1" hangingPunct="1">
              <a:lnSpc>
                <a:spcPct val="80000"/>
              </a:lnSpc>
            </a:pPr>
            <a:endParaRPr lang="en-GB" sz="2000" b="1" dirty="0" smtClean="0"/>
          </a:p>
        </p:txBody>
      </p:sp>
      <p:sp>
        <p:nvSpPr>
          <p:cNvPr id="3076" name="Text Box 5"/>
          <p:cNvSpPr txBox="1">
            <a:spLocks noChangeArrowheads="1"/>
          </p:cNvSpPr>
          <p:nvPr/>
        </p:nvSpPr>
        <p:spPr bwMode="auto">
          <a:xfrm>
            <a:off x="1295400" y="533400"/>
            <a:ext cx="7086600" cy="1323439"/>
          </a:xfrm>
          <a:prstGeom prst="rect">
            <a:avLst/>
          </a:prstGeom>
          <a:noFill/>
          <a:ln w="9525">
            <a:noFill/>
            <a:miter lim="800000"/>
            <a:headEnd/>
            <a:tailEnd/>
          </a:ln>
        </p:spPr>
        <p:txBody>
          <a:bodyPr>
            <a:spAutoFit/>
          </a:bodyPr>
          <a:lstStyle/>
          <a:p>
            <a:pPr algn="ctr"/>
            <a:r>
              <a:rPr lang="en-US" sz="2000" dirty="0">
                <a:latin typeface="+mn-lt"/>
              </a:rPr>
              <a:t>International Seminar on Modernizing Official </a:t>
            </a:r>
            <a:r>
              <a:rPr lang="en-US" sz="2000" dirty="0" smtClean="0">
                <a:latin typeface="+mn-lt"/>
              </a:rPr>
              <a:t>Statistics</a:t>
            </a:r>
          </a:p>
          <a:p>
            <a:pPr algn="ctr"/>
            <a:r>
              <a:rPr lang="en-US" sz="2000" dirty="0" smtClean="0">
                <a:latin typeface="+mn-lt"/>
              </a:rPr>
              <a:t>  </a:t>
            </a:r>
            <a:r>
              <a:rPr lang="en-US" sz="2000" dirty="0">
                <a:latin typeface="+mn-lt"/>
              </a:rPr>
              <a:t>Meeting Productivity and New Data </a:t>
            </a:r>
            <a:r>
              <a:rPr lang="en-US" sz="2000" dirty="0" smtClean="0">
                <a:latin typeface="+mn-lt"/>
              </a:rPr>
              <a:t>Challenges</a:t>
            </a:r>
          </a:p>
          <a:p>
            <a:pPr algn="ctr"/>
            <a:endParaRPr lang="en-US" sz="2000" dirty="0" smtClean="0">
              <a:latin typeface="+mn-lt"/>
            </a:endParaRPr>
          </a:p>
          <a:p>
            <a:pPr algn="ctr"/>
            <a:r>
              <a:rPr lang="en-US" sz="2000" dirty="0">
                <a:latin typeface="Calibri" pitchFamily="34" charset="0"/>
              </a:rPr>
              <a:t>24-26 October, 2013 Tianjin, China </a:t>
            </a:r>
            <a:r>
              <a:rPr lang="en-US" sz="2000" dirty="0" smtClean="0">
                <a:latin typeface="+mn-lt"/>
              </a:rPr>
              <a:t> </a:t>
            </a:r>
            <a:endParaRPr lang="en-GB"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458200" cy="1143000"/>
          </a:xfrm>
        </p:spPr>
        <p:txBody>
          <a:bodyPr>
            <a:normAutofit fontScale="90000"/>
          </a:bodyPr>
          <a:lstStyle/>
          <a:p>
            <a:pPr algn="l"/>
            <a:r>
              <a:rPr lang="en-US" sz="3600" b="1" dirty="0" smtClean="0"/>
              <a:t>Statistics </a:t>
            </a:r>
            <a:r>
              <a:rPr lang="en-US" sz="3600" b="1" dirty="0"/>
              <a:t>Dissemination Technologies </a:t>
            </a:r>
            <a:r>
              <a:rPr lang="en-US" sz="3600" dirty="0"/>
              <a:t/>
            </a:r>
            <a:br>
              <a:rPr lang="en-US" sz="3600" dirty="0"/>
            </a:br>
            <a:r>
              <a:rPr lang="en-US" sz="3600" dirty="0"/>
              <a:t/>
            </a:r>
            <a:br>
              <a:rPr lang="en-US" sz="3600" dirty="0"/>
            </a:br>
            <a:endParaRPr lang="en-US" sz="3600" b="1" dirty="0" smtClean="0"/>
          </a:p>
        </p:txBody>
      </p:sp>
      <p:sp>
        <p:nvSpPr>
          <p:cNvPr id="5" name="Content Placeholder 2"/>
          <p:cNvSpPr>
            <a:spLocks noGrp="1"/>
          </p:cNvSpPr>
          <p:nvPr>
            <p:ph idx="1"/>
          </p:nvPr>
        </p:nvSpPr>
        <p:spPr>
          <a:xfrm>
            <a:off x="457200" y="1143000"/>
            <a:ext cx="8382000" cy="4983163"/>
          </a:xfrm>
        </p:spPr>
        <p:txBody>
          <a:bodyPr>
            <a:normAutofit/>
          </a:bodyPr>
          <a:lstStyle/>
          <a:p>
            <a:pPr lvl="1" indent="-342900" algn="just">
              <a:spcBef>
                <a:spcPts val="0"/>
              </a:spcBef>
              <a:buFont typeface="Wingdings" pitchFamily="2" charset="2"/>
              <a:buChar char="§"/>
            </a:pPr>
            <a:r>
              <a:rPr lang="en-US" sz="2000" dirty="0"/>
              <a:t>S</a:t>
            </a:r>
            <a:r>
              <a:rPr lang="en-US" sz="2000" dirty="0" smtClean="0"/>
              <a:t>tatistical </a:t>
            </a:r>
            <a:r>
              <a:rPr lang="en-US" sz="2000" dirty="0"/>
              <a:t>data</a:t>
            </a:r>
            <a:r>
              <a:rPr lang="en-US" sz="2000" dirty="0" smtClean="0"/>
              <a:t> </a:t>
            </a:r>
            <a:r>
              <a:rPr lang="en-US" sz="2000" dirty="0"/>
              <a:t>were well received  and used by the line Ministries, International Agencies, NGOs, planning offices in the provinces and districts, the universities, individual and institutional scholars and researchers, teachers and students, and other data users</a:t>
            </a:r>
            <a:r>
              <a:rPr lang="en-US" sz="2000" dirty="0" smtClean="0"/>
              <a:t>.</a:t>
            </a:r>
          </a:p>
          <a:p>
            <a:pPr lvl="1" indent="-342900" algn="just">
              <a:spcBef>
                <a:spcPts val="0"/>
              </a:spcBef>
              <a:buFont typeface="Wingdings" pitchFamily="2" charset="2"/>
              <a:buChar char="§"/>
            </a:pPr>
            <a:endParaRPr lang="en-US" sz="2000" dirty="0"/>
          </a:p>
          <a:p>
            <a:pPr lvl="1" indent="-342900" algn="just">
              <a:spcBef>
                <a:spcPts val="0"/>
              </a:spcBef>
              <a:buFont typeface="Wingdings" pitchFamily="2" charset="2"/>
              <a:buChar char="§"/>
            </a:pPr>
            <a:r>
              <a:rPr lang="en-US" sz="2000" dirty="0" smtClean="0"/>
              <a:t> </a:t>
            </a:r>
            <a:r>
              <a:rPr lang="en-US" sz="2000" dirty="0"/>
              <a:t>The findings of the previous statistical data were successfully disseminated both through electronic </a:t>
            </a:r>
            <a:r>
              <a:rPr lang="en-US" sz="2000" dirty="0" smtClean="0"/>
              <a:t>products, </a:t>
            </a:r>
            <a:r>
              <a:rPr lang="en-US" sz="2000" dirty="0"/>
              <a:t>printed reports and by way of dissemination seminars and workshops at the national and provincial levels</a:t>
            </a:r>
            <a:r>
              <a:rPr lang="en-US" sz="2000" dirty="0" smtClean="0"/>
              <a:t>.</a:t>
            </a:r>
          </a:p>
          <a:p>
            <a:pPr lvl="1" indent="-342900" algn="just">
              <a:spcBef>
                <a:spcPts val="0"/>
              </a:spcBef>
              <a:buFont typeface="Wingdings" pitchFamily="2" charset="2"/>
              <a:buChar char="§"/>
            </a:pPr>
            <a:endParaRPr lang="en-US" sz="2000" dirty="0"/>
          </a:p>
          <a:p>
            <a:pPr lvl="1" indent="-342900" algn="just">
              <a:spcBef>
                <a:spcPts val="0"/>
              </a:spcBef>
              <a:buFont typeface="Wingdings" pitchFamily="2" charset="2"/>
              <a:buChar char="§"/>
            </a:pPr>
            <a:r>
              <a:rPr lang="en-US" sz="2000" dirty="0"/>
              <a:t>DUSC has also been servicing data users on an on-going basis.</a:t>
            </a:r>
          </a:p>
          <a:p>
            <a:pPr lvl="1" indent="-342900" algn="just">
              <a:spcBef>
                <a:spcPts val="0"/>
              </a:spcBef>
              <a:buFont typeface="Wingdings" pitchFamily="2" charset="2"/>
              <a:buChar char="§"/>
            </a:pPr>
            <a:endParaRPr lang="en-US" sz="2000" dirty="0" smtClean="0"/>
          </a:p>
        </p:txBody>
      </p:sp>
    </p:spTree>
    <p:extLst>
      <p:ext uri="{BB962C8B-B14F-4D97-AF65-F5344CB8AC3E}">
        <p14:creationId xmlns:p14="http://schemas.microsoft.com/office/powerpoint/2010/main" val="120668486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458200" cy="792162"/>
          </a:xfrm>
        </p:spPr>
        <p:txBody>
          <a:bodyPr>
            <a:normAutofit/>
          </a:bodyPr>
          <a:lstStyle/>
          <a:p>
            <a:pPr lvl="0" algn="l"/>
            <a:r>
              <a:rPr lang="en-US" sz="3200" b="1" dirty="0"/>
              <a:t>Dissemination by print media</a:t>
            </a:r>
            <a:endParaRPr lang="en-US" sz="3200" dirty="0"/>
          </a:p>
        </p:txBody>
      </p:sp>
      <p:sp>
        <p:nvSpPr>
          <p:cNvPr id="5" name="Content Placeholder 2"/>
          <p:cNvSpPr>
            <a:spLocks noGrp="1"/>
          </p:cNvSpPr>
          <p:nvPr>
            <p:ph idx="1"/>
          </p:nvPr>
        </p:nvSpPr>
        <p:spPr>
          <a:xfrm>
            <a:off x="457200" y="1143000"/>
            <a:ext cx="8382000" cy="4983163"/>
          </a:xfrm>
        </p:spPr>
        <p:txBody>
          <a:bodyPr>
            <a:normAutofit/>
          </a:bodyPr>
          <a:lstStyle/>
          <a:p>
            <a:pPr algn="just"/>
            <a:r>
              <a:rPr lang="en-US" sz="2000" dirty="0"/>
              <a:t>The </a:t>
            </a:r>
            <a:r>
              <a:rPr lang="en-US" sz="2000" dirty="0" smtClean="0"/>
              <a:t>various statistical data analysis reports have been </a:t>
            </a:r>
            <a:r>
              <a:rPr lang="en-US" sz="2000" dirty="0"/>
              <a:t>printed and </a:t>
            </a:r>
            <a:r>
              <a:rPr lang="en-US" sz="2000" dirty="0" smtClean="0"/>
              <a:t>published which containing </a:t>
            </a:r>
            <a:r>
              <a:rPr lang="en-US" sz="2000" dirty="0"/>
              <a:t>important indicators as derived from the </a:t>
            </a:r>
            <a:r>
              <a:rPr lang="en-US" sz="2000" dirty="0" smtClean="0"/>
              <a:t>various </a:t>
            </a:r>
            <a:r>
              <a:rPr lang="en-US" sz="2000" dirty="0"/>
              <a:t>analysis with suitable and attractive illustrations.</a:t>
            </a:r>
            <a:r>
              <a:rPr lang="en-US" sz="2000" b="1" dirty="0"/>
              <a:t>  </a:t>
            </a:r>
            <a:r>
              <a:rPr lang="en-US" sz="2000" dirty="0"/>
              <a:t>Wall maps/charts and</a:t>
            </a:r>
            <a:r>
              <a:rPr lang="en-US" sz="2000" b="1" dirty="0"/>
              <a:t> </a:t>
            </a:r>
            <a:r>
              <a:rPr lang="en-US" sz="2000" dirty="0" smtClean="0"/>
              <a:t>thematic </a:t>
            </a:r>
            <a:r>
              <a:rPr lang="en-US" sz="2000" dirty="0"/>
              <a:t>atlases </a:t>
            </a:r>
            <a:r>
              <a:rPr lang="en-US" sz="2000" dirty="0" smtClean="0"/>
              <a:t>also </a:t>
            </a:r>
            <a:r>
              <a:rPr lang="en-US" sz="2000" dirty="0"/>
              <a:t>be produced. </a:t>
            </a:r>
            <a:endParaRPr lang="en-US" sz="2000" dirty="0" smtClean="0"/>
          </a:p>
          <a:p>
            <a:pPr marL="0" indent="0" algn="just">
              <a:buNone/>
            </a:pPr>
            <a:endParaRPr lang="en-US" sz="2000" dirty="0" smtClean="0"/>
          </a:p>
          <a:p>
            <a:pPr algn="just"/>
            <a:r>
              <a:rPr lang="en-US" sz="2000" dirty="0" smtClean="0"/>
              <a:t>Tables </a:t>
            </a:r>
            <a:r>
              <a:rPr lang="en-US" sz="2000" dirty="0"/>
              <a:t>at National and Provisional levels were published. </a:t>
            </a:r>
            <a:endParaRPr lang="en-US" sz="2000" dirty="0" smtClean="0"/>
          </a:p>
          <a:p>
            <a:pPr algn="just"/>
            <a:endParaRPr lang="en-US" sz="2000" dirty="0"/>
          </a:p>
          <a:p>
            <a:pPr algn="just"/>
            <a:r>
              <a:rPr lang="en-US" sz="2000" dirty="0"/>
              <a:t>The Dissemination by print media may be useful for local planning and for those who may not have access to computer facilities and consequently may not be able to avail of the </a:t>
            </a:r>
            <a:r>
              <a:rPr lang="en-US" sz="2000" dirty="0" smtClean="0"/>
              <a:t>statistical </a:t>
            </a:r>
            <a:r>
              <a:rPr lang="en-US" sz="2000" dirty="0"/>
              <a:t>electronic products.</a:t>
            </a:r>
          </a:p>
          <a:p>
            <a:pPr marL="400050" lvl="1" indent="0" algn="just">
              <a:spcBef>
                <a:spcPts val="0"/>
              </a:spcBef>
              <a:buNone/>
            </a:pPr>
            <a:endParaRPr lang="en-US" sz="2600" dirty="0"/>
          </a:p>
          <a:p>
            <a:pPr lvl="1" indent="-342900" algn="just">
              <a:spcBef>
                <a:spcPts val="0"/>
              </a:spcBef>
              <a:buFont typeface="Wingdings" pitchFamily="2" charset="2"/>
              <a:buChar char="§"/>
            </a:pPr>
            <a:endParaRPr lang="en-US" sz="2000" dirty="0" smtClean="0"/>
          </a:p>
        </p:txBody>
      </p:sp>
    </p:spTree>
    <p:extLst>
      <p:ext uri="{BB962C8B-B14F-4D97-AF65-F5344CB8AC3E}">
        <p14:creationId xmlns:p14="http://schemas.microsoft.com/office/powerpoint/2010/main" val="40517837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458200" cy="792162"/>
          </a:xfrm>
        </p:spPr>
        <p:txBody>
          <a:bodyPr>
            <a:normAutofit/>
          </a:bodyPr>
          <a:lstStyle/>
          <a:p>
            <a:pPr lvl="0" algn="l"/>
            <a:r>
              <a:rPr lang="en-GB" sz="3200" b="1" dirty="0"/>
              <a:t>Electronic Dissemination products</a:t>
            </a:r>
            <a:endParaRPr lang="en-US" sz="3200" dirty="0"/>
          </a:p>
        </p:txBody>
      </p:sp>
      <p:sp>
        <p:nvSpPr>
          <p:cNvPr id="5" name="Content Placeholder 2"/>
          <p:cNvSpPr>
            <a:spLocks noGrp="1"/>
          </p:cNvSpPr>
          <p:nvPr>
            <p:ph idx="1"/>
          </p:nvPr>
        </p:nvSpPr>
        <p:spPr>
          <a:xfrm>
            <a:off x="457200" y="1143000"/>
            <a:ext cx="8382000" cy="4983163"/>
          </a:xfrm>
        </p:spPr>
        <p:txBody>
          <a:bodyPr>
            <a:normAutofit/>
          </a:bodyPr>
          <a:lstStyle/>
          <a:p>
            <a:pPr marL="400050" lvl="1" indent="0" algn="just">
              <a:spcBef>
                <a:spcPts val="0"/>
              </a:spcBef>
              <a:buNone/>
            </a:pPr>
            <a:endParaRPr lang="en-US" sz="2600" dirty="0"/>
          </a:p>
          <a:p>
            <a:pPr lvl="1" indent="-342900" algn="just">
              <a:spcBef>
                <a:spcPts val="0"/>
              </a:spcBef>
              <a:buFont typeface="Wingdings" pitchFamily="2" charset="2"/>
              <a:buChar char="§"/>
            </a:pPr>
            <a:r>
              <a:rPr lang="en-GB" sz="2000" dirty="0"/>
              <a:t>The fast-growing uses of computer and its networking call for wider and deeper electronic dissemination products with user-friendly interface, and efficient retrieval and manipulation functionality. The proposed electronic dissemination is classified into two main </a:t>
            </a:r>
            <a:r>
              <a:rPr lang="en-GB" sz="2000" dirty="0" smtClean="0"/>
              <a:t>categories</a:t>
            </a:r>
          </a:p>
          <a:p>
            <a:pPr lvl="1" indent="-342900" algn="just">
              <a:spcBef>
                <a:spcPts val="0"/>
              </a:spcBef>
              <a:buFont typeface="Wingdings" pitchFamily="2" charset="2"/>
              <a:buChar char="§"/>
            </a:pPr>
            <a:endParaRPr lang="en-GB" sz="2000" dirty="0" smtClean="0"/>
          </a:p>
          <a:p>
            <a:pPr marL="800100" lvl="2" indent="0" algn="just">
              <a:spcBef>
                <a:spcPts val="0"/>
              </a:spcBef>
              <a:buNone/>
            </a:pPr>
            <a:r>
              <a:rPr lang="en-GB" dirty="0" smtClean="0"/>
              <a:t> </a:t>
            </a:r>
            <a:r>
              <a:rPr lang="en-GB" dirty="0"/>
              <a:t>1. Off-line electronic dissemination products and </a:t>
            </a:r>
            <a:endParaRPr lang="en-GB" dirty="0" smtClean="0"/>
          </a:p>
          <a:p>
            <a:pPr marL="800100" lvl="2" indent="0" algn="just">
              <a:spcBef>
                <a:spcPts val="0"/>
              </a:spcBef>
              <a:buNone/>
            </a:pPr>
            <a:endParaRPr lang="en-GB" dirty="0" smtClean="0"/>
          </a:p>
          <a:p>
            <a:pPr marL="800100" lvl="2" indent="0" algn="just">
              <a:spcBef>
                <a:spcPts val="0"/>
              </a:spcBef>
              <a:buNone/>
            </a:pPr>
            <a:r>
              <a:rPr lang="en-GB" dirty="0" smtClean="0"/>
              <a:t>2 </a:t>
            </a:r>
            <a:r>
              <a:rPr lang="en-GB" dirty="0"/>
              <a:t>On-line electronic dissemination products </a:t>
            </a:r>
            <a:endParaRPr lang="en-US" dirty="0"/>
          </a:p>
          <a:p>
            <a:pPr lvl="1" indent="-342900" algn="just">
              <a:spcBef>
                <a:spcPts val="0"/>
              </a:spcBef>
              <a:buFont typeface="Wingdings" pitchFamily="2" charset="2"/>
              <a:buChar char="§"/>
            </a:pPr>
            <a:endParaRPr lang="en-US" sz="2000" dirty="0" smtClean="0"/>
          </a:p>
        </p:txBody>
      </p:sp>
    </p:spTree>
    <p:extLst>
      <p:ext uri="{BB962C8B-B14F-4D97-AF65-F5344CB8AC3E}">
        <p14:creationId xmlns:p14="http://schemas.microsoft.com/office/powerpoint/2010/main" val="136852686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458200" cy="792162"/>
          </a:xfrm>
        </p:spPr>
        <p:txBody>
          <a:bodyPr>
            <a:normAutofit/>
          </a:bodyPr>
          <a:lstStyle/>
          <a:p>
            <a:pPr lvl="0" algn="l"/>
            <a:r>
              <a:rPr lang="en-GB" sz="3200" b="1" dirty="0"/>
              <a:t>Electronic </a:t>
            </a:r>
            <a:r>
              <a:rPr lang="en-GB" sz="3200" b="1" dirty="0" smtClean="0"/>
              <a:t>Dissemination…………</a:t>
            </a:r>
            <a:endParaRPr lang="en-US" sz="3200" dirty="0"/>
          </a:p>
        </p:txBody>
      </p:sp>
      <p:sp>
        <p:nvSpPr>
          <p:cNvPr id="5" name="Content Placeholder 2"/>
          <p:cNvSpPr>
            <a:spLocks noGrp="1"/>
          </p:cNvSpPr>
          <p:nvPr>
            <p:ph idx="1"/>
          </p:nvPr>
        </p:nvSpPr>
        <p:spPr>
          <a:xfrm>
            <a:off x="457200" y="1143000"/>
            <a:ext cx="8382000" cy="4983163"/>
          </a:xfrm>
        </p:spPr>
        <p:txBody>
          <a:bodyPr>
            <a:normAutofit/>
          </a:bodyPr>
          <a:lstStyle/>
          <a:p>
            <a:pPr marL="400050" lvl="1" indent="0">
              <a:spcBef>
                <a:spcPts val="0"/>
              </a:spcBef>
              <a:buNone/>
            </a:pPr>
            <a:r>
              <a:rPr lang="en-GB" dirty="0" smtClean="0"/>
              <a:t> </a:t>
            </a:r>
            <a:r>
              <a:rPr lang="en-GB" dirty="0"/>
              <a:t>1. Off-line electronic dissemination </a:t>
            </a:r>
            <a:r>
              <a:rPr lang="en-GB" dirty="0" smtClean="0"/>
              <a:t>products</a:t>
            </a:r>
          </a:p>
          <a:p>
            <a:pPr marL="400050" lvl="1" indent="0" algn="just">
              <a:spcBef>
                <a:spcPts val="0"/>
              </a:spcBef>
              <a:buNone/>
            </a:pPr>
            <a:endParaRPr lang="en-US" sz="2000" dirty="0" smtClean="0"/>
          </a:p>
          <a:p>
            <a:pPr lvl="1" indent="-342900" algn="just">
              <a:spcBef>
                <a:spcPts val="0"/>
              </a:spcBef>
            </a:pPr>
            <a:r>
              <a:rPr lang="en-US" sz="2000" dirty="0" smtClean="0"/>
              <a:t>Off-line </a:t>
            </a:r>
            <a:r>
              <a:rPr lang="en-US" sz="2000" dirty="0"/>
              <a:t>electronic dissemination products </a:t>
            </a:r>
            <a:r>
              <a:rPr lang="en-US" sz="2000" dirty="0" smtClean="0"/>
              <a:t>are </a:t>
            </a:r>
            <a:r>
              <a:rPr lang="en-US" sz="2000" dirty="0"/>
              <a:t>mainly in the form of CD-ROM. </a:t>
            </a:r>
            <a:endParaRPr lang="en-US" sz="2000" dirty="0" smtClean="0"/>
          </a:p>
          <a:p>
            <a:pPr marL="857250" lvl="1" indent="-457200">
              <a:spcBef>
                <a:spcPts val="0"/>
              </a:spcBef>
            </a:pPr>
            <a:endParaRPr lang="en-US" dirty="0"/>
          </a:p>
          <a:p>
            <a:pPr lvl="1" indent="-342900">
              <a:spcBef>
                <a:spcPts val="0"/>
              </a:spcBef>
            </a:pPr>
            <a:r>
              <a:rPr lang="en-US" sz="2000" dirty="0"/>
              <a:t>These include: a Table Retrieval System, a Community Profile System, a population database built on micro data, a thematic mapping application and Cam Info updates.</a:t>
            </a:r>
            <a:endParaRPr lang="en-GB" sz="2000" dirty="0"/>
          </a:p>
          <a:p>
            <a:pPr marL="800100" lvl="2" indent="0" algn="just">
              <a:spcBef>
                <a:spcPts val="0"/>
              </a:spcBef>
              <a:buNone/>
            </a:pPr>
            <a:endParaRPr lang="en-US" sz="2000" dirty="0" smtClean="0"/>
          </a:p>
        </p:txBody>
      </p:sp>
    </p:spTree>
    <p:extLst>
      <p:ext uri="{BB962C8B-B14F-4D97-AF65-F5344CB8AC3E}">
        <p14:creationId xmlns:p14="http://schemas.microsoft.com/office/powerpoint/2010/main" val="83092794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458200" cy="792162"/>
          </a:xfrm>
        </p:spPr>
        <p:txBody>
          <a:bodyPr>
            <a:normAutofit/>
          </a:bodyPr>
          <a:lstStyle/>
          <a:p>
            <a:pPr lvl="0" algn="l"/>
            <a:r>
              <a:rPr lang="en-GB" sz="3200" b="1" dirty="0"/>
              <a:t>Electronic </a:t>
            </a:r>
            <a:r>
              <a:rPr lang="en-GB" sz="3200" b="1" dirty="0" smtClean="0"/>
              <a:t>Dissemination…………</a:t>
            </a:r>
            <a:endParaRPr lang="en-US" sz="3200" dirty="0"/>
          </a:p>
        </p:txBody>
      </p:sp>
      <p:sp>
        <p:nvSpPr>
          <p:cNvPr id="5" name="Content Placeholder 2"/>
          <p:cNvSpPr>
            <a:spLocks noGrp="1"/>
          </p:cNvSpPr>
          <p:nvPr>
            <p:ph idx="1"/>
          </p:nvPr>
        </p:nvSpPr>
        <p:spPr>
          <a:xfrm>
            <a:off x="457200" y="1143000"/>
            <a:ext cx="8382000" cy="4983163"/>
          </a:xfrm>
        </p:spPr>
        <p:txBody>
          <a:bodyPr>
            <a:normAutofit/>
          </a:bodyPr>
          <a:lstStyle/>
          <a:p>
            <a:pPr marL="400050" lvl="1" indent="0">
              <a:spcBef>
                <a:spcPts val="0"/>
              </a:spcBef>
              <a:buNone/>
            </a:pPr>
            <a:r>
              <a:rPr lang="en-GB" dirty="0" smtClean="0"/>
              <a:t> </a:t>
            </a:r>
            <a:r>
              <a:rPr lang="en-GB" dirty="0"/>
              <a:t>2 On-line electronic dissemination products </a:t>
            </a:r>
            <a:endParaRPr lang="en-US" dirty="0"/>
          </a:p>
          <a:p>
            <a:pPr marL="400050" lvl="1" indent="0" algn="just">
              <a:spcBef>
                <a:spcPts val="0"/>
              </a:spcBef>
              <a:buNone/>
            </a:pPr>
            <a:endParaRPr lang="en-US" sz="2000" dirty="0" smtClean="0"/>
          </a:p>
          <a:p>
            <a:pPr lvl="1" indent="-342900" algn="just">
              <a:spcBef>
                <a:spcPts val="0"/>
              </a:spcBef>
            </a:pPr>
            <a:r>
              <a:rPr lang="en-US" sz="2000" dirty="0"/>
              <a:t>The National Institute of Statistics maintains </a:t>
            </a:r>
            <a:r>
              <a:rPr lang="en-US" sz="2000" dirty="0" smtClean="0"/>
              <a:t>web </a:t>
            </a:r>
            <a:r>
              <a:rPr lang="en-US" sz="2000" dirty="0"/>
              <a:t>site with information on o</a:t>
            </a:r>
            <a:r>
              <a:rPr lang="en-US" sz="2000" dirty="0" smtClean="0"/>
              <a:t>fficial statistical data from </a:t>
            </a:r>
            <a:r>
              <a:rPr lang="en-US" sz="2000" dirty="0"/>
              <a:t>various types of </a:t>
            </a:r>
            <a:r>
              <a:rPr lang="en-US" sz="2000" dirty="0" smtClean="0"/>
              <a:t>administrative, surveys , censuses, estimation and predication within </a:t>
            </a:r>
            <a:r>
              <a:rPr lang="en-US" sz="2000" dirty="0"/>
              <a:t>periodical </a:t>
            </a:r>
            <a:r>
              <a:rPr lang="en-US" sz="2000" dirty="0" smtClean="0"/>
              <a:t>publication etc.</a:t>
            </a:r>
          </a:p>
          <a:p>
            <a:pPr marL="400050" lvl="1" indent="0" algn="just">
              <a:spcBef>
                <a:spcPts val="0"/>
              </a:spcBef>
              <a:buNone/>
            </a:pPr>
            <a:endParaRPr lang="en-US" sz="2000" dirty="0" smtClean="0"/>
          </a:p>
          <a:p>
            <a:pPr lvl="1" indent="-342900">
              <a:spcBef>
                <a:spcPts val="0"/>
              </a:spcBef>
            </a:pPr>
            <a:r>
              <a:rPr lang="en-US" sz="2000" dirty="0" smtClean="0"/>
              <a:t>The </a:t>
            </a:r>
            <a:r>
              <a:rPr lang="en-US" sz="2000" dirty="0"/>
              <a:t>information available on this web site is in a static </a:t>
            </a:r>
            <a:r>
              <a:rPr lang="en-US" sz="2000" dirty="0" smtClean="0"/>
              <a:t>and dynamics formats.</a:t>
            </a:r>
          </a:p>
          <a:p>
            <a:pPr marL="400050" lvl="1" indent="0">
              <a:spcBef>
                <a:spcPts val="0"/>
              </a:spcBef>
              <a:buNone/>
            </a:pPr>
            <a:endParaRPr lang="en-US" sz="2000" dirty="0" smtClean="0"/>
          </a:p>
          <a:p>
            <a:pPr lvl="1" indent="-342900">
              <a:spcBef>
                <a:spcPts val="0"/>
              </a:spcBef>
            </a:pPr>
            <a:r>
              <a:rPr lang="en-US" sz="2000" dirty="0"/>
              <a:t>To abide by the statistics law on keeping confidentiality of respondents, however, security, authentication, recoding and aggregation </a:t>
            </a:r>
            <a:r>
              <a:rPr lang="en-US" sz="2000" dirty="0" smtClean="0"/>
              <a:t>have been closely </a:t>
            </a:r>
            <a:r>
              <a:rPr lang="en-US" sz="2000" dirty="0"/>
              <a:t>observed.</a:t>
            </a:r>
            <a:endParaRPr lang="en-US" sz="2000" dirty="0" smtClean="0"/>
          </a:p>
          <a:p>
            <a:pPr lvl="1" indent="-342900">
              <a:spcBef>
                <a:spcPts val="0"/>
              </a:spcBef>
            </a:pPr>
            <a:endParaRPr lang="en-US" sz="2000" dirty="0" smtClean="0"/>
          </a:p>
        </p:txBody>
      </p:sp>
    </p:spTree>
    <p:extLst>
      <p:ext uri="{BB962C8B-B14F-4D97-AF65-F5344CB8AC3E}">
        <p14:creationId xmlns:p14="http://schemas.microsoft.com/office/powerpoint/2010/main" val="372377926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458200" cy="792162"/>
          </a:xfrm>
        </p:spPr>
        <p:txBody>
          <a:bodyPr>
            <a:normAutofit/>
          </a:bodyPr>
          <a:lstStyle/>
          <a:p>
            <a:pPr lvl="0" algn="l"/>
            <a:r>
              <a:rPr lang="en-GB" sz="3200" b="1" dirty="0"/>
              <a:t>Electronic </a:t>
            </a:r>
            <a:r>
              <a:rPr lang="en-GB" sz="3200" b="1" dirty="0" smtClean="0"/>
              <a:t>Dissemination…………</a:t>
            </a:r>
            <a:endParaRPr lang="en-US" sz="3200" dirty="0"/>
          </a:p>
        </p:txBody>
      </p:sp>
      <p:sp>
        <p:nvSpPr>
          <p:cNvPr id="5" name="Content Placeholder 2"/>
          <p:cNvSpPr>
            <a:spLocks noGrp="1"/>
          </p:cNvSpPr>
          <p:nvPr>
            <p:ph idx="1"/>
          </p:nvPr>
        </p:nvSpPr>
        <p:spPr>
          <a:xfrm>
            <a:off x="457200" y="1143000"/>
            <a:ext cx="8382000" cy="4983163"/>
          </a:xfrm>
        </p:spPr>
        <p:txBody>
          <a:bodyPr>
            <a:normAutofit/>
          </a:bodyPr>
          <a:lstStyle/>
          <a:p>
            <a:pPr marL="400050" lvl="1" indent="0">
              <a:spcBef>
                <a:spcPts val="0"/>
              </a:spcBef>
              <a:buNone/>
            </a:pPr>
            <a:r>
              <a:rPr lang="en-GB" dirty="0" smtClean="0"/>
              <a:t> </a:t>
            </a:r>
            <a:r>
              <a:rPr lang="en-US" b="1" dirty="0"/>
              <a:t>Other Electronic </a:t>
            </a:r>
            <a:r>
              <a:rPr lang="en-US" b="1" dirty="0" smtClean="0"/>
              <a:t>products</a:t>
            </a:r>
          </a:p>
          <a:p>
            <a:pPr marL="400050" lvl="1" indent="0">
              <a:spcBef>
                <a:spcPts val="0"/>
              </a:spcBef>
              <a:buNone/>
            </a:pPr>
            <a:endParaRPr lang="en-US" sz="2000" dirty="0" smtClean="0"/>
          </a:p>
          <a:p>
            <a:r>
              <a:rPr lang="en-GB" sz="2000" dirty="0"/>
              <a:t>As there is a vast scope </a:t>
            </a:r>
            <a:r>
              <a:rPr lang="en-GB" sz="2000" dirty="0" smtClean="0"/>
              <a:t>of </a:t>
            </a:r>
            <a:r>
              <a:rPr lang="en-GB" sz="2000" dirty="0"/>
              <a:t>expand this type </a:t>
            </a:r>
            <a:r>
              <a:rPr lang="en-GB" sz="2000" dirty="0" smtClean="0"/>
              <a:t>dissemination </a:t>
            </a:r>
            <a:r>
              <a:rPr lang="en-GB" sz="2000" dirty="0"/>
              <a:t>in modern times, more electronic products may also be utilized</a:t>
            </a:r>
            <a:endParaRPr lang="en-US" sz="2000" dirty="0"/>
          </a:p>
          <a:p>
            <a:pPr lvl="1" indent="-342900">
              <a:spcBef>
                <a:spcPts val="0"/>
              </a:spcBef>
            </a:pPr>
            <a:endParaRPr lang="en-US" sz="2000" dirty="0" smtClean="0"/>
          </a:p>
        </p:txBody>
      </p:sp>
    </p:spTree>
    <p:extLst>
      <p:ext uri="{BB962C8B-B14F-4D97-AF65-F5344CB8AC3E}">
        <p14:creationId xmlns:p14="http://schemas.microsoft.com/office/powerpoint/2010/main" val="200944377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bwMode="auto">
          <a:xfrm>
            <a:off x="457200" y="533400"/>
            <a:ext cx="8229600" cy="1143000"/>
          </a:xfrm>
          <a:prstGeom prst="rect">
            <a:avLst/>
          </a:prstGeom>
          <a:ln>
            <a:miter lim="800000"/>
            <a:headEnd/>
            <a:tailEnd/>
          </a:ln>
        </p:spPr>
        <p:txBody>
          <a:bodyPr vert="horz" wrap="square" lIns="91440" tIns="45720" rIns="91440" bIns="45720" numCol="1" anchor="t" anchorCtr="0" compatLnSpc="1">
            <a:prstTxWarp prst="textNoShape">
              <a:avLst/>
            </a:prstTxWarp>
          </a:bodyPr>
          <a:lstStyle/>
          <a:p>
            <a:pPr>
              <a:defRPr/>
            </a:pPr>
            <a:r>
              <a:rPr lang="en-US" sz="3200" b="1" dirty="0" smtClean="0"/>
              <a:t>The Key Challenges</a:t>
            </a:r>
          </a:p>
        </p:txBody>
      </p:sp>
      <p:sp>
        <p:nvSpPr>
          <p:cNvPr id="14339" name="Rectangle 3"/>
          <p:cNvSpPr>
            <a:spLocks noGrp="1" noChangeArrowheads="1"/>
          </p:cNvSpPr>
          <p:nvPr>
            <p:ph type="body" idx="1"/>
          </p:nvPr>
        </p:nvSpPr>
        <p:spPr bwMode="auto">
          <a:xfrm>
            <a:off x="457200" y="1219201"/>
            <a:ext cx="8229600" cy="4906964"/>
          </a:xfrm>
          <a:prstGeom prst="rect">
            <a:avLst/>
          </a:prstGeom>
          <a:noFill/>
          <a:ln>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a:spcBef>
                <a:spcPts val="600"/>
              </a:spcBef>
              <a:spcAft>
                <a:spcPts val="600"/>
              </a:spcAft>
            </a:pPr>
            <a:r>
              <a:rPr lang="en-US" sz="2800" dirty="0" smtClean="0"/>
              <a:t>Changed demands for statistics in monitoring the progress of NSDP and in consideration that the ASEAN Framework will have a larger impact on the NSS in the near future</a:t>
            </a:r>
          </a:p>
          <a:p>
            <a:pPr>
              <a:spcBef>
                <a:spcPts val="600"/>
              </a:spcBef>
              <a:spcAft>
                <a:spcPts val="600"/>
              </a:spcAft>
            </a:pPr>
            <a:r>
              <a:rPr lang="en-US" sz="2800" dirty="0" smtClean="0"/>
              <a:t>Insufficient finance from Government of Cambodia and the reduced financial support from development partners in the future. Short of financial obligation in legal framework</a:t>
            </a:r>
          </a:p>
          <a:p>
            <a:pPr>
              <a:spcBef>
                <a:spcPts val="600"/>
              </a:spcBef>
              <a:spcAft>
                <a:spcPts val="600"/>
              </a:spcAft>
            </a:pPr>
            <a:r>
              <a:rPr lang="en-US" sz="2800" dirty="0" smtClean="0"/>
              <a:t>Lack of skilled staff and lack of effective coordination within the NSS and stakeholders </a:t>
            </a:r>
          </a:p>
          <a:p>
            <a:pPr>
              <a:spcBef>
                <a:spcPts val="600"/>
              </a:spcBef>
              <a:spcAft>
                <a:spcPts val="600"/>
              </a:spcAft>
            </a:pPr>
            <a:r>
              <a:rPr lang="en-US" sz="2800" dirty="0" smtClean="0"/>
              <a:t>Lack of commitment to and ownership of the </a:t>
            </a:r>
            <a:r>
              <a:rPr lang="en-US" sz="2800" dirty="0"/>
              <a:t>Statistical Master Plan </a:t>
            </a:r>
            <a:endParaRPr lang="en-US" sz="2800" dirty="0" smtClean="0"/>
          </a:p>
          <a:p>
            <a:pPr>
              <a:spcBef>
                <a:spcPts val="600"/>
              </a:spcBef>
              <a:spcAft>
                <a:spcPts val="600"/>
              </a:spcAft>
            </a:pPr>
            <a:r>
              <a:rPr lang="en-US" sz="2800" dirty="0" smtClean="0"/>
              <a:t>Statistical system need further strengthening for data collection, analysis, dissemination, management, and cooperation</a:t>
            </a:r>
          </a:p>
        </p:txBody>
      </p:sp>
    </p:spTree>
    <p:extLst>
      <p:ext uri="{BB962C8B-B14F-4D97-AF65-F5344CB8AC3E}">
        <p14:creationId xmlns:p14="http://schemas.microsoft.com/office/powerpoint/2010/main" val="379178195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pPr algn="ctr"/>
            <a:r>
              <a:rPr lang="en-US" dirty="0" smtClean="0"/>
              <a:t>Thank you</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en-US" sz="3200" b="1" dirty="0" smtClean="0"/>
              <a:t>Out line of Presentation</a:t>
            </a:r>
            <a:endParaRPr lang="en-GB" sz="3200" b="1" dirty="0" smtClean="0"/>
          </a:p>
        </p:txBody>
      </p:sp>
      <p:sp>
        <p:nvSpPr>
          <p:cNvPr id="5123" name="Rectangle 3"/>
          <p:cNvSpPr>
            <a:spLocks noGrp="1" noChangeArrowheads="1"/>
          </p:cNvSpPr>
          <p:nvPr>
            <p:ph idx="1"/>
          </p:nvPr>
        </p:nvSpPr>
        <p:spPr/>
        <p:txBody>
          <a:bodyPr>
            <a:normAutofit/>
          </a:bodyPr>
          <a:lstStyle/>
          <a:p>
            <a:pPr eaLnBrk="1" hangingPunct="1"/>
            <a:r>
              <a:rPr lang="en-US" sz="2400" dirty="0" smtClean="0"/>
              <a:t>Statistical Prerequisites and  Legislations</a:t>
            </a:r>
          </a:p>
          <a:p>
            <a:pPr eaLnBrk="1" hangingPunct="1"/>
            <a:r>
              <a:rPr lang="en-US" sz="2400" dirty="0" smtClean="0"/>
              <a:t>National Statistical System</a:t>
            </a:r>
          </a:p>
          <a:p>
            <a:pPr eaLnBrk="1" hangingPunct="1"/>
            <a:r>
              <a:rPr lang="en-US" sz="2400" dirty="0" smtClean="0"/>
              <a:t>Statistics Advisory Council</a:t>
            </a:r>
          </a:p>
          <a:p>
            <a:pPr eaLnBrk="1" hangingPunct="1"/>
            <a:r>
              <a:rPr lang="en-US" sz="2400" dirty="0" smtClean="0"/>
              <a:t>Statistics Coordination </a:t>
            </a:r>
            <a:r>
              <a:rPr lang="en-US" sz="2400" dirty="0" smtClean="0"/>
              <a:t>Committee</a:t>
            </a:r>
          </a:p>
          <a:p>
            <a:r>
              <a:rPr lang="en-US" sz="2400" dirty="0"/>
              <a:t>Framework of Coordination and Cooperation</a:t>
            </a:r>
            <a:endParaRPr lang="en-US" sz="2400" dirty="0"/>
          </a:p>
          <a:p>
            <a:pPr eaLnBrk="1" hangingPunct="1"/>
            <a:r>
              <a:rPr lang="en-US" sz="2400" dirty="0" smtClean="0"/>
              <a:t>Rule and Obligation</a:t>
            </a:r>
          </a:p>
          <a:p>
            <a:r>
              <a:rPr lang="en-US" sz="2400" dirty="0" smtClean="0"/>
              <a:t>Dissemination </a:t>
            </a:r>
            <a:r>
              <a:rPr lang="en-US" sz="2400" dirty="0"/>
              <a:t>Technologies </a:t>
            </a:r>
            <a:endParaRPr lang="en-US" sz="2400" dirty="0" smtClean="0"/>
          </a:p>
          <a:p>
            <a:r>
              <a:rPr lang="en-US" sz="2400" dirty="0" smtClean="0"/>
              <a:t>Key </a:t>
            </a:r>
            <a:r>
              <a:rPr lang="en-US" sz="2400" dirty="0"/>
              <a:t>Challenges</a:t>
            </a:r>
          </a:p>
          <a:p>
            <a:pPr marL="914400" lvl="2" indent="0">
              <a:buNone/>
            </a:pPr>
            <a:endParaRPr lang="en-US" sz="16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534400" cy="1143000"/>
          </a:xfrm>
        </p:spPr>
        <p:txBody>
          <a:bodyPr/>
          <a:lstStyle/>
          <a:p>
            <a:pPr algn="l"/>
            <a:r>
              <a:rPr lang="en-US" sz="3200" b="1" dirty="0" smtClean="0"/>
              <a:t>Statistical Prerequisites and  Legislations</a:t>
            </a:r>
          </a:p>
        </p:txBody>
      </p:sp>
      <p:sp>
        <p:nvSpPr>
          <p:cNvPr id="3" name="Content Placeholder 2"/>
          <p:cNvSpPr>
            <a:spLocks noGrp="1"/>
          </p:cNvSpPr>
          <p:nvPr>
            <p:ph idx="1"/>
          </p:nvPr>
        </p:nvSpPr>
        <p:spPr>
          <a:xfrm>
            <a:off x="457200" y="1447800"/>
            <a:ext cx="8229600" cy="4525963"/>
          </a:xfrm>
        </p:spPr>
        <p:txBody>
          <a:bodyPr>
            <a:normAutofit/>
          </a:bodyPr>
          <a:lstStyle/>
          <a:p>
            <a:pPr>
              <a:spcBef>
                <a:spcPts val="600"/>
              </a:spcBef>
              <a:spcAft>
                <a:spcPts val="600"/>
              </a:spcAft>
            </a:pPr>
            <a:r>
              <a:rPr lang="en-GB" sz="2200" dirty="0" smtClean="0"/>
              <a:t>Statistics Law – 9 May 2005, governs all matters related statistics</a:t>
            </a:r>
          </a:p>
          <a:p>
            <a:pPr>
              <a:spcBef>
                <a:spcPts val="0"/>
              </a:spcBef>
              <a:spcAft>
                <a:spcPts val="0"/>
              </a:spcAft>
            </a:pPr>
            <a:r>
              <a:rPr lang="en-GB" sz="2200" dirty="0" smtClean="0"/>
              <a:t>Under the Law, two Sub-decrees that define the work for the NSS: </a:t>
            </a:r>
          </a:p>
          <a:p>
            <a:pPr lvl="1">
              <a:spcBef>
                <a:spcPts val="0"/>
              </a:spcBef>
              <a:spcAft>
                <a:spcPts val="0"/>
              </a:spcAft>
            </a:pPr>
            <a:r>
              <a:rPr lang="en-GB" sz="1800" dirty="0" smtClean="0"/>
              <a:t>Sub-decree on Organization and Functioning of the NSS</a:t>
            </a:r>
          </a:p>
          <a:p>
            <a:pPr lvl="1">
              <a:spcBef>
                <a:spcPts val="0"/>
              </a:spcBef>
              <a:spcAft>
                <a:spcPts val="0"/>
              </a:spcAft>
            </a:pPr>
            <a:r>
              <a:rPr lang="en-GB" sz="1800" dirty="0" smtClean="0"/>
              <a:t>Sub-decree on Designated Official Statistics</a:t>
            </a:r>
          </a:p>
          <a:p>
            <a:pPr>
              <a:spcBef>
                <a:spcPts val="600"/>
              </a:spcBef>
              <a:spcAft>
                <a:spcPts val="600"/>
              </a:spcAft>
            </a:pPr>
            <a:r>
              <a:rPr lang="en-GB" sz="2200" dirty="0" smtClean="0"/>
              <a:t>Sub-decree on the Organization and Functioning of the NSS – 27 January 2007, creates Statistics Advisory Council (SAC) and the Statistics Coordination Committee (SCC)</a:t>
            </a:r>
          </a:p>
          <a:p>
            <a:pPr>
              <a:spcBef>
                <a:spcPts val="600"/>
              </a:spcBef>
              <a:spcAft>
                <a:spcPts val="600"/>
              </a:spcAft>
            </a:pPr>
            <a:r>
              <a:rPr lang="en-GB" sz="2200" dirty="0" smtClean="0"/>
              <a:t>Sub-decree on Designated Official Statistics – 19 July 2009, defines the responsible of statistical units within each ministry/institutions and obligations the NIS</a:t>
            </a:r>
            <a:endParaRPr lang="en-US" sz="22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eaLnBrk="1" hangingPunct="1"/>
            <a:r>
              <a:rPr lang="en-US" sz="3200" b="1" dirty="0" smtClean="0"/>
              <a:t>Cambodia’s National Statistical System</a:t>
            </a:r>
          </a:p>
        </p:txBody>
      </p:sp>
      <p:sp>
        <p:nvSpPr>
          <p:cNvPr id="14339" name="Content Placeholder 2"/>
          <p:cNvSpPr>
            <a:spLocks noGrp="1"/>
          </p:cNvSpPr>
          <p:nvPr>
            <p:ph idx="1"/>
          </p:nvPr>
        </p:nvSpPr>
        <p:spPr>
          <a:xfrm>
            <a:off x="457200" y="1447800"/>
            <a:ext cx="8458200" cy="5105400"/>
          </a:xfrm>
        </p:spPr>
        <p:txBody>
          <a:bodyPr/>
          <a:lstStyle/>
          <a:p>
            <a:pPr eaLnBrk="1" hangingPunct="1">
              <a:spcBef>
                <a:spcPts val="600"/>
              </a:spcBef>
              <a:spcAft>
                <a:spcPts val="600"/>
              </a:spcAft>
            </a:pPr>
            <a:r>
              <a:rPr lang="en-US" sz="2000" dirty="0" smtClean="0"/>
              <a:t>National Statistical System (NSS) of Cambodia is highly decentralized system</a:t>
            </a:r>
          </a:p>
          <a:p>
            <a:pPr eaLnBrk="1" hangingPunct="1">
              <a:spcBef>
                <a:spcPts val="600"/>
              </a:spcBef>
              <a:spcAft>
                <a:spcPts val="600"/>
              </a:spcAft>
            </a:pPr>
            <a:r>
              <a:rPr lang="en-US" sz="2000" dirty="0" smtClean="0"/>
              <a:t>Present NSS is defined by the Statistical Law, “</a:t>
            </a:r>
            <a:r>
              <a:rPr lang="en-US" sz="2000" i="1" dirty="0" smtClean="0"/>
              <a:t>integrated statistics </a:t>
            </a:r>
            <a:r>
              <a:rPr lang="en-US" sz="2000" i="1" dirty="0" smtClean="0"/>
              <a:t>data and national </a:t>
            </a:r>
            <a:r>
              <a:rPr lang="en-US" sz="2000" i="1" dirty="0" smtClean="0"/>
              <a:t>statistical </a:t>
            </a:r>
            <a:r>
              <a:rPr lang="en-US" sz="2000" i="1" dirty="0" err="1" smtClean="0"/>
              <a:t>programmes</a:t>
            </a:r>
            <a:r>
              <a:rPr lang="en-US" sz="2000" i="1" dirty="0" smtClean="0"/>
              <a:t>; statistical organizations and units within line ministries and institutions of the Royal Government of Cambodia; and their statistical staff and infrastructure”  </a:t>
            </a:r>
          </a:p>
          <a:p>
            <a:pPr eaLnBrk="1" hangingPunct="1">
              <a:spcBef>
                <a:spcPts val="600"/>
              </a:spcBef>
              <a:spcAft>
                <a:spcPts val="600"/>
              </a:spcAft>
            </a:pPr>
            <a:r>
              <a:rPr lang="en-US" sz="2000" dirty="0" smtClean="0"/>
              <a:t>The system is a two tiered structure consisted of:</a:t>
            </a:r>
          </a:p>
          <a:p>
            <a:pPr lvl="1" eaLnBrk="1" hangingPunct="1">
              <a:spcBef>
                <a:spcPts val="600"/>
              </a:spcBef>
              <a:spcAft>
                <a:spcPts val="600"/>
              </a:spcAft>
            </a:pPr>
            <a:r>
              <a:rPr lang="en-US" sz="2000" dirty="0" smtClean="0"/>
              <a:t>National Institute of Statistics (NIS) – the official statistical policy-making body and coordinator, and empowered to collect statistics under the Statistics Law</a:t>
            </a:r>
          </a:p>
          <a:p>
            <a:pPr lvl="1" eaLnBrk="1" hangingPunct="1">
              <a:spcBef>
                <a:spcPts val="600"/>
              </a:spcBef>
              <a:spcAft>
                <a:spcPts val="600"/>
              </a:spcAft>
            </a:pPr>
            <a:r>
              <a:rPr lang="en-US" sz="2000" dirty="0" smtClean="0"/>
              <a:t>27 Line Ministries/Institutions and National Bank of Cambodia – collect statistics as by-products of administrative systems or/and jointly conduct </a:t>
            </a:r>
            <a:r>
              <a:rPr lang="en-US" sz="2000" dirty="0" err="1" smtClean="0"/>
              <a:t>setoral</a:t>
            </a:r>
            <a:r>
              <a:rPr lang="en-US" sz="2000" dirty="0" smtClean="0"/>
              <a:t> surveys with NIS  </a:t>
            </a:r>
          </a:p>
          <a:p>
            <a:pPr eaLnBrk="1" hangingPunct="1">
              <a:spcBef>
                <a:spcPts val="600"/>
              </a:spcBef>
              <a:spcAft>
                <a:spcPts val="600"/>
              </a:spcAft>
            </a:pPr>
            <a:endParaRPr lang="en-US" sz="20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143000" y="1143000"/>
          <a:ext cx="6846277" cy="5096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Box 6"/>
          <p:cNvSpPr txBox="1">
            <a:spLocks noChangeArrowheads="1"/>
          </p:cNvSpPr>
          <p:nvPr/>
        </p:nvSpPr>
        <p:spPr bwMode="auto">
          <a:xfrm>
            <a:off x="457200" y="314980"/>
            <a:ext cx="8534400" cy="523220"/>
          </a:xfrm>
          <a:prstGeom prst="rect">
            <a:avLst/>
          </a:prstGeom>
          <a:noFill/>
          <a:ln w="9525">
            <a:noFill/>
            <a:miter lim="800000"/>
            <a:headEnd/>
            <a:tailEnd/>
          </a:ln>
          <a:effectLst/>
        </p:spPr>
        <p:txBody>
          <a:bodyPr wrap="square">
            <a:spAutoFit/>
          </a:bodyPr>
          <a:lstStyle/>
          <a:p>
            <a:pPr>
              <a:defRPr/>
            </a:pPr>
            <a:r>
              <a:rPr lang="en-US" sz="2800" b="1" dirty="0"/>
              <a:t>Cambodia’s </a:t>
            </a:r>
            <a:r>
              <a:rPr lang="en-US" sz="2800" b="1" dirty="0" smtClean="0"/>
              <a:t>NSS: Selected Key Line Ministries</a:t>
            </a:r>
            <a:endParaRPr lang="en-US" sz="2800" b="1" dirty="0"/>
          </a:p>
        </p:txBody>
      </p:sp>
      <p:sp>
        <p:nvSpPr>
          <p:cNvPr id="11" name="Rounded Rectangular Callout 10"/>
          <p:cNvSpPr/>
          <p:nvPr/>
        </p:nvSpPr>
        <p:spPr>
          <a:xfrm>
            <a:off x="274320" y="1981200"/>
            <a:ext cx="1219200" cy="838200"/>
          </a:xfrm>
          <a:prstGeom prst="wedgeRoundRectCallout">
            <a:avLst>
              <a:gd name="adj1" fmla="val 52605"/>
              <a:gd name="adj2" fmla="val 70362"/>
              <a:gd name="adj3" fmla="val 16667"/>
            </a:avLst>
          </a:prstGeom>
          <a:solidFill>
            <a:schemeClr val="bg2">
              <a:lumMod val="20000"/>
              <a:lumOff val="80000"/>
            </a:schemeClr>
          </a:solidFill>
          <a:ln w="952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182880" rIns="45720" bIns="182880" rtlCol="0" anchor="ctr"/>
          <a:lstStyle/>
          <a:p>
            <a:pPr algn="ctr"/>
            <a:r>
              <a:rPr lang="en-US" sz="1400" dirty="0" smtClean="0">
                <a:solidFill>
                  <a:schemeClr val="tx1"/>
                </a:solidFill>
              </a:rPr>
              <a:t>Produces agricultural statistics</a:t>
            </a:r>
          </a:p>
          <a:p>
            <a:pPr algn="ctr"/>
            <a:endParaRPr lang="en-US" sz="200" dirty="0">
              <a:solidFill>
                <a:schemeClr val="tx1"/>
              </a:solidFill>
            </a:endParaRPr>
          </a:p>
        </p:txBody>
      </p:sp>
      <p:sp>
        <p:nvSpPr>
          <p:cNvPr id="13" name="Rounded Rectangular Callout 12"/>
          <p:cNvSpPr/>
          <p:nvPr/>
        </p:nvSpPr>
        <p:spPr>
          <a:xfrm>
            <a:off x="5257800" y="1295400"/>
            <a:ext cx="1371600" cy="838200"/>
          </a:xfrm>
          <a:prstGeom prst="wedgeRoundRectCallout">
            <a:avLst>
              <a:gd name="adj1" fmla="val -65520"/>
              <a:gd name="adj2" fmla="val -547"/>
              <a:gd name="adj3" fmla="val 16667"/>
            </a:avLst>
          </a:prstGeom>
          <a:solidFill>
            <a:schemeClr val="bg2">
              <a:lumMod val="20000"/>
              <a:lumOff val="80000"/>
            </a:schemeClr>
          </a:solidFill>
          <a:ln w="952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182880" rIns="45720" bIns="182880" rtlCol="0" anchor="ctr"/>
          <a:lstStyle/>
          <a:p>
            <a:pPr algn="ctr"/>
            <a:r>
              <a:rPr lang="en-US" sz="1400" dirty="0" smtClean="0">
                <a:solidFill>
                  <a:schemeClr val="tx1"/>
                </a:solidFill>
              </a:rPr>
              <a:t>Produces education statistics</a:t>
            </a:r>
          </a:p>
          <a:p>
            <a:pPr algn="ctr"/>
            <a:endParaRPr lang="en-US" sz="200" dirty="0">
              <a:solidFill>
                <a:schemeClr val="tx1"/>
              </a:solidFill>
            </a:endParaRPr>
          </a:p>
        </p:txBody>
      </p:sp>
      <p:sp>
        <p:nvSpPr>
          <p:cNvPr id="14" name="Rounded Rectangular Callout 13"/>
          <p:cNvSpPr/>
          <p:nvPr/>
        </p:nvSpPr>
        <p:spPr>
          <a:xfrm>
            <a:off x="7543800" y="2743200"/>
            <a:ext cx="1219200" cy="838200"/>
          </a:xfrm>
          <a:prstGeom prst="wedgeRoundRectCallout">
            <a:avLst>
              <a:gd name="adj1" fmla="val -72187"/>
              <a:gd name="adj2" fmla="val 21271"/>
              <a:gd name="adj3" fmla="val 16667"/>
            </a:avLst>
          </a:prstGeom>
          <a:solidFill>
            <a:schemeClr val="bg2">
              <a:lumMod val="20000"/>
              <a:lumOff val="80000"/>
            </a:schemeClr>
          </a:solidFill>
          <a:ln w="952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182880" rIns="45720" bIns="182880" rtlCol="0" anchor="ctr"/>
          <a:lstStyle/>
          <a:p>
            <a:pPr algn="ctr"/>
            <a:r>
              <a:rPr lang="en-US" sz="1400" dirty="0" smtClean="0">
                <a:solidFill>
                  <a:schemeClr val="tx1"/>
                </a:solidFill>
              </a:rPr>
              <a:t>Produces health statistics</a:t>
            </a:r>
          </a:p>
          <a:p>
            <a:pPr algn="ctr"/>
            <a:endParaRPr lang="en-US" sz="200" dirty="0">
              <a:solidFill>
                <a:schemeClr val="tx1"/>
              </a:solidFill>
            </a:endParaRPr>
          </a:p>
        </p:txBody>
      </p:sp>
      <p:sp>
        <p:nvSpPr>
          <p:cNvPr id="15" name="Rounded Rectangular Callout 14"/>
          <p:cNvSpPr/>
          <p:nvPr/>
        </p:nvSpPr>
        <p:spPr>
          <a:xfrm>
            <a:off x="7086600" y="4953000"/>
            <a:ext cx="1371600" cy="838200"/>
          </a:xfrm>
          <a:prstGeom prst="wedgeRoundRectCallout">
            <a:avLst>
              <a:gd name="adj1" fmla="val -69687"/>
              <a:gd name="adj2" fmla="val 4907"/>
              <a:gd name="adj3" fmla="val 16667"/>
            </a:avLst>
          </a:prstGeom>
          <a:solidFill>
            <a:schemeClr val="bg2">
              <a:lumMod val="20000"/>
              <a:lumOff val="80000"/>
            </a:schemeClr>
          </a:solidFill>
          <a:ln w="952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182880" rIns="45720" bIns="182880" rtlCol="0" anchor="ctr"/>
          <a:lstStyle/>
          <a:p>
            <a:pPr algn="ctr"/>
            <a:r>
              <a:rPr lang="en-US" sz="1400" dirty="0" smtClean="0">
                <a:solidFill>
                  <a:schemeClr val="tx1"/>
                </a:solidFill>
              </a:rPr>
              <a:t>Produces tourism statistics</a:t>
            </a:r>
          </a:p>
          <a:p>
            <a:pPr algn="ctr"/>
            <a:endParaRPr lang="en-US" sz="200" dirty="0">
              <a:solidFill>
                <a:schemeClr val="tx1"/>
              </a:solidFill>
            </a:endParaRPr>
          </a:p>
        </p:txBody>
      </p:sp>
      <p:sp>
        <p:nvSpPr>
          <p:cNvPr id="16" name="Rounded Rectangular Callout 15"/>
          <p:cNvSpPr/>
          <p:nvPr/>
        </p:nvSpPr>
        <p:spPr>
          <a:xfrm>
            <a:off x="3352800" y="5181600"/>
            <a:ext cx="1851660" cy="1295400"/>
          </a:xfrm>
          <a:prstGeom prst="wedgeRoundRectCallout">
            <a:avLst>
              <a:gd name="adj1" fmla="val -16134"/>
              <a:gd name="adj2" fmla="val -88653"/>
              <a:gd name="adj3" fmla="val 16667"/>
            </a:avLst>
          </a:prstGeom>
          <a:solidFill>
            <a:schemeClr val="bg2">
              <a:lumMod val="20000"/>
              <a:lumOff val="80000"/>
            </a:schemeClr>
          </a:solidFill>
          <a:ln w="952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182880" rIns="45720" bIns="182880" rtlCol="0" anchor="ctr"/>
          <a:lstStyle/>
          <a:p>
            <a:pPr algn="ctr">
              <a:defRPr/>
            </a:pPr>
            <a:r>
              <a:rPr lang="en-US" sz="1400" dirty="0">
                <a:solidFill>
                  <a:schemeClr val="tx1"/>
                </a:solidFill>
              </a:rPr>
              <a:t>Statistical </a:t>
            </a:r>
            <a:r>
              <a:rPr lang="en-US" sz="1400" dirty="0" smtClean="0">
                <a:solidFill>
                  <a:schemeClr val="tx1"/>
                </a:solidFill>
              </a:rPr>
              <a:t>policy-making, </a:t>
            </a:r>
            <a:r>
              <a:rPr lang="en-US" sz="1400" dirty="0">
                <a:solidFill>
                  <a:schemeClr val="tx1"/>
                </a:solidFill>
              </a:rPr>
              <a:t>coordinating and produces general purpose statistics</a:t>
            </a:r>
          </a:p>
        </p:txBody>
      </p:sp>
      <p:sp>
        <p:nvSpPr>
          <p:cNvPr id="17" name="Rounded Rectangular Callout 16"/>
          <p:cNvSpPr/>
          <p:nvPr/>
        </p:nvSpPr>
        <p:spPr>
          <a:xfrm>
            <a:off x="304800" y="4953000"/>
            <a:ext cx="1219200" cy="914400"/>
          </a:xfrm>
          <a:prstGeom prst="wedgeRoundRectCallout">
            <a:avLst>
              <a:gd name="adj1" fmla="val 75105"/>
              <a:gd name="adj2" fmla="val 8999"/>
              <a:gd name="adj3" fmla="val 16667"/>
            </a:avLst>
          </a:prstGeom>
          <a:solidFill>
            <a:schemeClr val="bg2">
              <a:lumMod val="20000"/>
              <a:lumOff val="80000"/>
            </a:schemeClr>
          </a:solidFill>
          <a:ln w="952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tIns="182880" rIns="45720" bIns="182880" rtlCol="0" anchor="ctr"/>
          <a:lstStyle/>
          <a:p>
            <a:pPr>
              <a:defRPr/>
            </a:pPr>
            <a:r>
              <a:rPr lang="en-US" sz="1400" dirty="0" smtClean="0">
                <a:solidFill>
                  <a:schemeClr val="tx1"/>
                </a:solidFill>
              </a:rPr>
              <a:t>Produces </a:t>
            </a:r>
            <a:r>
              <a:rPr lang="en-US" sz="1400" dirty="0">
                <a:solidFill>
                  <a:schemeClr val="tx1"/>
                </a:solidFill>
              </a:rPr>
              <a:t>money and banking statistics</a:t>
            </a:r>
          </a:p>
          <a:p>
            <a:pPr algn="ctr"/>
            <a:endParaRPr lang="en-US" sz="200" dirty="0">
              <a:solidFill>
                <a:schemeClr val="tx1"/>
              </a:solidFill>
            </a:endParaRPr>
          </a:p>
        </p:txBody>
      </p:sp>
    </p:spTree>
    <p:extLst>
      <p:ext uri="{BB962C8B-B14F-4D97-AF65-F5344CB8AC3E}">
        <p14:creationId xmlns:p14="http://schemas.microsoft.com/office/powerpoint/2010/main" val="1268304287"/>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l"/>
            <a:r>
              <a:rPr lang="en-US" sz="3600" b="1" dirty="0" smtClean="0"/>
              <a:t>Statistics Advisory Council </a:t>
            </a:r>
          </a:p>
        </p:txBody>
      </p:sp>
      <p:sp>
        <p:nvSpPr>
          <p:cNvPr id="15363" name="Content Placeholder 2"/>
          <p:cNvSpPr>
            <a:spLocks noGrp="1"/>
          </p:cNvSpPr>
          <p:nvPr>
            <p:ph idx="1"/>
          </p:nvPr>
        </p:nvSpPr>
        <p:spPr/>
        <p:txBody>
          <a:bodyPr/>
          <a:lstStyle/>
          <a:p>
            <a:pPr>
              <a:spcBef>
                <a:spcPts val="600"/>
              </a:spcBef>
              <a:spcAft>
                <a:spcPts val="600"/>
              </a:spcAft>
            </a:pPr>
            <a:r>
              <a:rPr lang="en-US" sz="2400" dirty="0" smtClean="0"/>
              <a:t>Statistics Advisory Council (SAC) is the highest policy advisory on statistical matters in the country</a:t>
            </a:r>
          </a:p>
          <a:p>
            <a:pPr>
              <a:spcBef>
                <a:spcPts val="600"/>
              </a:spcBef>
              <a:spcAft>
                <a:spcPts val="600"/>
              </a:spcAft>
            </a:pPr>
            <a:r>
              <a:rPr lang="en-US" sz="2400" dirty="0" smtClean="0"/>
              <a:t>SAC consists of Minister of Planning as a Chairperson and Secretary of State of the Ministry of Planning in Charge of Official Statistics as Vice Chairperson, and a representative Secretary of State from line ministries/institutions as Members, and the Director General of NIS acts as Permanent Member</a:t>
            </a:r>
          </a:p>
          <a:p>
            <a:pPr>
              <a:spcBef>
                <a:spcPts val="600"/>
              </a:spcBef>
              <a:spcAft>
                <a:spcPts val="600"/>
              </a:spcAft>
            </a:pPr>
            <a:r>
              <a:rPr lang="en-US" sz="2400" dirty="0" smtClean="0"/>
              <a:t>A total of 19 members present in the SAC, including NIS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458200" cy="1143000"/>
          </a:xfrm>
        </p:spPr>
        <p:txBody>
          <a:bodyPr>
            <a:normAutofit/>
          </a:bodyPr>
          <a:lstStyle/>
          <a:p>
            <a:pPr algn="l"/>
            <a:r>
              <a:rPr lang="en-US" sz="3600" b="1" dirty="0" smtClean="0"/>
              <a:t>Statistics Coordination Committee</a:t>
            </a:r>
          </a:p>
        </p:txBody>
      </p:sp>
      <p:sp>
        <p:nvSpPr>
          <p:cNvPr id="5" name="Content Placeholder 2"/>
          <p:cNvSpPr>
            <a:spLocks noGrp="1"/>
          </p:cNvSpPr>
          <p:nvPr>
            <p:ph idx="1"/>
          </p:nvPr>
        </p:nvSpPr>
        <p:spPr/>
        <p:txBody>
          <a:bodyPr/>
          <a:lstStyle/>
          <a:p>
            <a:pPr>
              <a:spcBef>
                <a:spcPts val="600"/>
              </a:spcBef>
              <a:spcAft>
                <a:spcPts val="600"/>
              </a:spcAft>
            </a:pPr>
            <a:r>
              <a:rPr lang="en-US" sz="2400" dirty="0" smtClean="0"/>
              <a:t>Statistics Coordination Committee (SCC), established to </a:t>
            </a:r>
            <a:r>
              <a:rPr lang="en-GB" sz="2400" dirty="0" smtClean="0"/>
              <a:t>assist NIS in technical coordination of the official statistics</a:t>
            </a:r>
          </a:p>
          <a:p>
            <a:pPr>
              <a:spcBef>
                <a:spcPts val="600"/>
              </a:spcBef>
              <a:spcAft>
                <a:spcPts val="600"/>
              </a:spcAft>
            </a:pPr>
            <a:r>
              <a:rPr lang="en-GB" sz="2400" dirty="0" smtClean="0"/>
              <a:t>SCC </a:t>
            </a:r>
            <a:r>
              <a:rPr lang="en-US" sz="2400" dirty="0" smtClean="0"/>
              <a:t>consists of the Director General of NIS as a Chairperson, the Deputy Director General of NIS as Vice Chairperson and Director of Policies and Statistical Cooperation Department of NIS as a Secretary, and the heads of each statistical unit within line ministries/institutions as member</a:t>
            </a:r>
          </a:p>
          <a:p>
            <a:pPr>
              <a:spcBef>
                <a:spcPts val="600"/>
              </a:spcBef>
              <a:spcAft>
                <a:spcPts val="600"/>
              </a:spcAft>
            </a:pPr>
            <a:r>
              <a:rPr lang="en-US" sz="2400" dirty="0" smtClean="0"/>
              <a:t>A total of 32 members present in the SCC</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0" name="Straight Connector 89"/>
          <p:cNvCxnSpPr/>
          <p:nvPr/>
        </p:nvCxnSpPr>
        <p:spPr>
          <a:xfrm>
            <a:off x="1588770" y="3017520"/>
            <a:ext cx="4023360"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534400" cy="1143000"/>
          </a:xfrm>
        </p:spPr>
        <p:txBody>
          <a:bodyPr/>
          <a:lstStyle/>
          <a:p>
            <a:pPr algn="l"/>
            <a:r>
              <a:rPr lang="en-US" sz="2800" b="1" dirty="0" smtClean="0"/>
              <a:t>Framework of Coordination and Cooperation in Cambodia’s NSS</a:t>
            </a:r>
            <a:endParaRPr lang="en-US" sz="2800" b="1" dirty="0"/>
          </a:p>
        </p:txBody>
      </p:sp>
      <p:sp>
        <p:nvSpPr>
          <p:cNvPr id="4" name="Oval 3"/>
          <p:cNvSpPr/>
          <p:nvPr/>
        </p:nvSpPr>
        <p:spPr bwMode="auto">
          <a:xfrm>
            <a:off x="3598398" y="3439381"/>
            <a:ext cx="1758462" cy="1707931"/>
          </a:xfrm>
          <a:prstGeom prst="ellips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anchor="ctr"/>
          <a:lstStyle/>
          <a:p>
            <a:pPr algn="ctr">
              <a:defRPr/>
            </a:pPr>
            <a:r>
              <a:rPr lang="en-US" sz="1600" b="1" dirty="0" smtClean="0">
                <a:solidFill>
                  <a:schemeClr val="bg1"/>
                </a:solidFill>
                <a:cs typeface="Times New Roman" pitchFamily="18" charset="0"/>
              </a:rPr>
              <a:t>Statistical</a:t>
            </a:r>
          </a:p>
          <a:p>
            <a:pPr algn="ctr">
              <a:defRPr/>
            </a:pPr>
            <a:r>
              <a:rPr lang="en-US" sz="1600" b="1" dirty="0" smtClean="0">
                <a:solidFill>
                  <a:schemeClr val="bg1"/>
                </a:solidFill>
                <a:cs typeface="Times New Roman" pitchFamily="18" charset="0"/>
              </a:rPr>
              <a:t>Policy-making</a:t>
            </a:r>
            <a:r>
              <a:rPr lang="en-US" sz="1600" b="1" dirty="0">
                <a:solidFill>
                  <a:schemeClr val="bg1"/>
                </a:solidFill>
                <a:cs typeface="Times New Roman" pitchFamily="18" charset="0"/>
              </a:rPr>
              <a:t>/</a:t>
            </a:r>
          </a:p>
          <a:p>
            <a:pPr algn="ctr">
              <a:defRPr/>
            </a:pPr>
            <a:r>
              <a:rPr lang="en-US" sz="1600" b="1" dirty="0">
                <a:solidFill>
                  <a:schemeClr val="bg1"/>
                </a:solidFill>
              </a:rPr>
              <a:t>Coordinating</a:t>
            </a:r>
          </a:p>
          <a:p>
            <a:pPr algn="ctr">
              <a:defRPr/>
            </a:pPr>
            <a:r>
              <a:rPr lang="en-US" sz="1600" b="1" dirty="0" smtClean="0">
                <a:solidFill>
                  <a:schemeClr val="bg1"/>
                </a:solidFill>
                <a:cs typeface="Times New Roman" pitchFamily="18" charset="0"/>
              </a:rPr>
              <a:t>(NIS)</a:t>
            </a:r>
            <a:endParaRPr lang="en-US" sz="1600" b="1" dirty="0">
              <a:solidFill>
                <a:schemeClr val="bg1"/>
              </a:solidFill>
              <a:cs typeface="Times New Roman" pitchFamily="18" charset="0"/>
            </a:endParaRPr>
          </a:p>
        </p:txBody>
      </p:sp>
      <p:sp>
        <p:nvSpPr>
          <p:cNvPr id="5" name="Rectangle 4"/>
          <p:cNvSpPr/>
          <p:nvPr/>
        </p:nvSpPr>
        <p:spPr bwMode="auto">
          <a:xfrm>
            <a:off x="1295400" y="1443990"/>
            <a:ext cx="1752600" cy="990600"/>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wrap="none" anchor="ctr"/>
          <a:lstStyle/>
          <a:p>
            <a:pPr algn="ctr">
              <a:defRPr/>
            </a:pPr>
            <a:r>
              <a:rPr lang="en-US" sz="1600" b="1" dirty="0" smtClean="0"/>
              <a:t>Statistics </a:t>
            </a:r>
          </a:p>
          <a:p>
            <a:pPr algn="ctr">
              <a:defRPr/>
            </a:pPr>
            <a:r>
              <a:rPr lang="en-US" sz="1600" b="1" dirty="0" smtClean="0"/>
              <a:t>Advisory Council</a:t>
            </a:r>
          </a:p>
          <a:p>
            <a:pPr algn="ctr">
              <a:defRPr/>
            </a:pPr>
            <a:r>
              <a:rPr lang="en-US" sz="1600" b="1" dirty="0" smtClean="0"/>
              <a:t>(SAC)</a:t>
            </a:r>
            <a:endParaRPr lang="en-US" sz="1600" b="1" dirty="0"/>
          </a:p>
        </p:txBody>
      </p:sp>
      <p:sp>
        <p:nvSpPr>
          <p:cNvPr id="6" name="Rectangle 5"/>
          <p:cNvSpPr/>
          <p:nvPr/>
        </p:nvSpPr>
        <p:spPr bwMode="auto">
          <a:xfrm>
            <a:off x="3743940" y="1443990"/>
            <a:ext cx="1688123" cy="97155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US" sz="1600" b="1" dirty="0" smtClean="0"/>
              <a:t>Statistics </a:t>
            </a:r>
          </a:p>
          <a:p>
            <a:pPr algn="ctr">
              <a:defRPr/>
            </a:pPr>
            <a:r>
              <a:rPr lang="en-US" sz="1600" b="1" dirty="0" smtClean="0"/>
              <a:t>Coordination </a:t>
            </a:r>
          </a:p>
          <a:p>
            <a:pPr algn="ctr">
              <a:defRPr/>
            </a:pPr>
            <a:r>
              <a:rPr lang="en-US" sz="1600" b="1" dirty="0" smtClean="0"/>
              <a:t>Committee</a:t>
            </a:r>
          </a:p>
          <a:p>
            <a:pPr algn="ctr">
              <a:defRPr/>
            </a:pPr>
            <a:r>
              <a:rPr lang="en-US" sz="1600" b="1" dirty="0" smtClean="0"/>
              <a:t>(SCC)</a:t>
            </a:r>
            <a:endParaRPr lang="en-US" sz="1600" b="1" dirty="0"/>
          </a:p>
        </p:txBody>
      </p:sp>
      <p:sp>
        <p:nvSpPr>
          <p:cNvPr id="7" name="Rectangle 6"/>
          <p:cNvSpPr/>
          <p:nvPr/>
        </p:nvSpPr>
        <p:spPr bwMode="auto">
          <a:xfrm>
            <a:off x="5606856" y="2567940"/>
            <a:ext cx="2420814" cy="97155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US" sz="1400" b="1" dirty="0" smtClean="0"/>
              <a:t>National Strategic </a:t>
            </a:r>
          </a:p>
          <a:p>
            <a:pPr algn="ctr">
              <a:defRPr/>
            </a:pPr>
            <a:r>
              <a:rPr lang="en-US" sz="1400" b="1" dirty="0"/>
              <a:t>D</a:t>
            </a:r>
            <a:r>
              <a:rPr lang="en-US" sz="1400" b="1" dirty="0" smtClean="0"/>
              <a:t>evelopment  Plan  </a:t>
            </a:r>
          </a:p>
          <a:p>
            <a:pPr algn="ctr">
              <a:defRPr/>
            </a:pPr>
            <a:r>
              <a:rPr lang="en-US" sz="1200" b="1" dirty="0" smtClean="0"/>
              <a:t>(General Directorate of Planning,</a:t>
            </a:r>
          </a:p>
          <a:p>
            <a:pPr algn="ctr">
              <a:defRPr/>
            </a:pPr>
            <a:r>
              <a:rPr lang="en-US" sz="1200" b="1" dirty="0" smtClean="0"/>
              <a:t>Ministry of Planning)</a:t>
            </a:r>
          </a:p>
        </p:txBody>
      </p:sp>
      <p:sp>
        <p:nvSpPr>
          <p:cNvPr id="8" name="Rectangle 7"/>
          <p:cNvSpPr/>
          <p:nvPr/>
        </p:nvSpPr>
        <p:spPr bwMode="auto">
          <a:xfrm>
            <a:off x="6600386" y="3886200"/>
            <a:ext cx="2180492" cy="838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US" sz="1600" b="1" dirty="0"/>
              <a:t>Data </a:t>
            </a:r>
            <a:r>
              <a:rPr lang="en-US" sz="1600" b="1" dirty="0" smtClean="0"/>
              <a:t>Producers</a:t>
            </a:r>
          </a:p>
          <a:p>
            <a:pPr algn="ctr">
              <a:defRPr/>
            </a:pPr>
            <a:r>
              <a:rPr lang="en-US" sz="1200" b="1" dirty="0" smtClean="0"/>
              <a:t>(Line Ministries/Institutions,</a:t>
            </a:r>
          </a:p>
          <a:p>
            <a:pPr algn="ctr">
              <a:defRPr/>
            </a:pPr>
            <a:r>
              <a:rPr lang="en-US" sz="1200" b="1" dirty="0" smtClean="0"/>
              <a:t>Including NIS)</a:t>
            </a:r>
            <a:endParaRPr lang="en-US" sz="1200" b="1" dirty="0"/>
          </a:p>
        </p:txBody>
      </p:sp>
      <p:sp>
        <p:nvSpPr>
          <p:cNvPr id="10" name="Rectangle 9"/>
          <p:cNvSpPr/>
          <p:nvPr/>
        </p:nvSpPr>
        <p:spPr bwMode="auto">
          <a:xfrm>
            <a:off x="3411416" y="5539740"/>
            <a:ext cx="2250831" cy="9144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US" sz="1600" b="1" dirty="0"/>
              <a:t>Data Suppliers/</a:t>
            </a:r>
            <a:br>
              <a:rPr lang="en-US" sz="1600" b="1" dirty="0"/>
            </a:br>
            <a:r>
              <a:rPr lang="en-US" sz="1600" b="1" dirty="0" smtClean="0"/>
              <a:t>Respondents</a:t>
            </a:r>
            <a:endParaRPr lang="en-US" sz="1200" b="1" dirty="0"/>
          </a:p>
        </p:txBody>
      </p:sp>
      <p:cxnSp>
        <p:nvCxnSpPr>
          <p:cNvPr id="13" name="Straight Arrow Connector 12"/>
          <p:cNvCxnSpPr/>
          <p:nvPr/>
        </p:nvCxnSpPr>
        <p:spPr bwMode="auto">
          <a:xfrm>
            <a:off x="3094012" y="1802130"/>
            <a:ext cx="562708"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bwMode="auto">
          <a:xfrm flipH="1">
            <a:off x="3094012" y="2030730"/>
            <a:ext cx="562708"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bwMode="auto">
          <a:xfrm rot="5400000">
            <a:off x="4187650" y="2939813"/>
            <a:ext cx="978377"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bwMode="auto">
          <a:xfrm rot="5400000">
            <a:off x="7077074" y="3689986"/>
            <a:ext cx="323852" cy="1588"/>
          </a:xfrm>
          <a:prstGeom prst="straightConnector1">
            <a:avLst/>
          </a:prstGeom>
          <a:ln>
            <a:solidFill>
              <a:schemeClr val="tx1"/>
            </a:solidFill>
            <a:headEnd type="arrow" w="med" len="med"/>
            <a:tailEnd type="arrow" w="lg" len="med"/>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bwMode="auto">
          <a:xfrm rot="10800000">
            <a:off x="2209802" y="2508183"/>
            <a:ext cx="1600198" cy="1126879"/>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bwMode="auto">
          <a:xfrm>
            <a:off x="1752600" y="2528936"/>
            <a:ext cx="1905000" cy="1338857"/>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bwMode="auto">
          <a:xfrm rot="5400000">
            <a:off x="7226983" y="2838450"/>
            <a:ext cx="2019300"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bwMode="auto">
          <a:xfrm rot="5400000" flipH="1" flipV="1">
            <a:off x="3866204" y="2927271"/>
            <a:ext cx="957738"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a:off x="5471160" y="1828800"/>
            <a:ext cx="2758440" cy="1588"/>
          </a:xfrm>
          <a:prstGeom prst="straightConnector1">
            <a:avLst/>
          </a:prstGeom>
          <a:ln>
            <a:solidFill>
              <a:schemeClr val="tx1">
                <a:lumMod val="95000"/>
                <a:lumOff val="5000"/>
              </a:schemeClr>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bwMode="auto">
          <a:xfrm>
            <a:off x="746760" y="3886200"/>
            <a:ext cx="2180492" cy="8382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endParaRPr lang="en-US" sz="1600" b="1" dirty="0" smtClean="0"/>
          </a:p>
          <a:p>
            <a:pPr algn="ctr">
              <a:defRPr/>
            </a:pPr>
            <a:r>
              <a:rPr lang="en-US" sz="1600" b="1" dirty="0" smtClean="0"/>
              <a:t>Data Users</a:t>
            </a:r>
          </a:p>
          <a:p>
            <a:pPr algn="ctr">
              <a:defRPr/>
            </a:pPr>
            <a:r>
              <a:rPr lang="en-US" sz="1100" b="1" dirty="0" smtClean="0"/>
              <a:t>(Line Ministries/Institutions,</a:t>
            </a:r>
          </a:p>
          <a:p>
            <a:pPr algn="ctr">
              <a:defRPr/>
            </a:pPr>
            <a:r>
              <a:rPr lang="en-US" sz="1100" b="1" dirty="0" smtClean="0"/>
              <a:t>IOs/NGOs and Private Sector)</a:t>
            </a:r>
          </a:p>
          <a:p>
            <a:pPr algn="ctr">
              <a:defRPr/>
            </a:pPr>
            <a:endParaRPr lang="en-US" sz="1600" b="1" dirty="0" smtClean="0"/>
          </a:p>
          <a:p>
            <a:pPr algn="ctr">
              <a:defRPr/>
            </a:pPr>
            <a:endParaRPr lang="en-US" sz="1200" b="1" dirty="0"/>
          </a:p>
        </p:txBody>
      </p:sp>
      <p:cxnSp>
        <p:nvCxnSpPr>
          <p:cNvPr id="67" name="Straight Connector 66"/>
          <p:cNvCxnSpPr/>
          <p:nvPr/>
        </p:nvCxnSpPr>
        <p:spPr>
          <a:xfrm>
            <a:off x="1371600" y="6553200"/>
            <a:ext cx="6884671" cy="2286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455694" y="5646420"/>
            <a:ext cx="182880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5400000" flipH="1" flipV="1">
            <a:off x="7341076" y="5645626"/>
            <a:ext cx="1828800" cy="1588"/>
          </a:xfrm>
          <a:prstGeom prst="straightConnector1">
            <a:avLst/>
          </a:prstGeom>
          <a:ln>
            <a:solidFill>
              <a:schemeClr val="tx1">
                <a:lumMod val="95000"/>
                <a:lumOff val="5000"/>
              </a:schemeClr>
            </a:solidFill>
            <a:tailEnd type="none"/>
          </a:ln>
        </p:spPr>
        <p:style>
          <a:lnRef idx="1">
            <a:schemeClr val="accent1"/>
          </a:lnRef>
          <a:fillRef idx="0">
            <a:schemeClr val="accent1"/>
          </a:fillRef>
          <a:effectRef idx="0">
            <a:schemeClr val="accent1"/>
          </a:effectRef>
          <a:fontRef idx="minor">
            <a:schemeClr val="tx1"/>
          </a:fontRef>
        </p:style>
      </p:cxnSp>
      <p:grpSp>
        <p:nvGrpSpPr>
          <p:cNvPr id="3" name="Group 75"/>
          <p:cNvGrpSpPr/>
          <p:nvPr/>
        </p:nvGrpSpPr>
        <p:grpSpPr>
          <a:xfrm>
            <a:off x="1969770" y="4735830"/>
            <a:ext cx="5616734" cy="621030"/>
            <a:chOff x="1969770" y="4735830"/>
            <a:chExt cx="5616734" cy="621030"/>
          </a:xfrm>
        </p:grpSpPr>
        <p:cxnSp>
          <p:nvCxnSpPr>
            <p:cNvPr id="17" name="Straight Connector 44"/>
            <p:cNvCxnSpPr>
              <a:cxnSpLocks noChangeShapeType="1"/>
            </p:cNvCxnSpPr>
            <p:nvPr/>
          </p:nvCxnSpPr>
          <p:spPr bwMode="auto">
            <a:xfrm>
              <a:off x="1969770" y="5356860"/>
              <a:ext cx="5615352" cy="0"/>
            </a:xfrm>
            <a:prstGeom prst="line">
              <a:avLst/>
            </a:prstGeom>
            <a:noFill/>
            <a:ln w="9525" algn="ctr">
              <a:solidFill>
                <a:schemeClr val="tx1"/>
              </a:solidFill>
              <a:round/>
              <a:headEnd/>
              <a:tailEnd/>
            </a:ln>
          </p:spPr>
        </p:cxnSp>
        <p:cxnSp>
          <p:nvCxnSpPr>
            <p:cNvPr id="74" name="Straight Arrow Connector 73"/>
            <p:cNvCxnSpPr/>
            <p:nvPr/>
          </p:nvCxnSpPr>
          <p:spPr>
            <a:xfrm rot="5400000" flipH="1" flipV="1">
              <a:off x="7280910" y="5040630"/>
              <a:ext cx="60960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flipH="1" flipV="1">
              <a:off x="1665764" y="5039836"/>
              <a:ext cx="609600" cy="1588"/>
            </a:xfrm>
            <a:prstGeom prst="straightConnector1">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grpSp>
      <p:cxnSp>
        <p:nvCxnSpPr>
          <p:cNvPr id="77" name="Straight Arrow Connector 76"/>
          <p:cNvCxnSpPr/>
          <p:nvPr/>
        </p:nvCxnSpPr>
        <p:spPr bwMode="auto">
          <a:xfrm rot="5400000">
            <a:off x="4493079" y="5333206"/>
            <a:ext cx="365760"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78" name="Straight Arrow Connector 77"/>
          <p:cNvCxnSpPr/>
          <p:nvPr/>
        </p:nvCxnSpPr>
        <p:spPr bwMode="auto">
          <a:xfrm rot="5400000" flipH="1" flipV="1">
            <a:off x="4161314" y="5330983"/>
            <a:ext cx="365760"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80" name="Straight Connector 79"/>
          <p:cNvCxnSpPr/>
          <p:nvPr/>
        </p:nvCxnSpPr>
        <p:spPr>
          <a:xfrm>
            <a:off x="5648154" y="6019800"/>
            <a:ext cx="2286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bwMode="auto">
          <a:xfrm rot="5400000" flipH="1" flipV="1">
            <a:off x="7291258" y="5367179"/>
            <a:ext cx="1285557"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87" name="Straight Arrow Connector 86"/>
          <p:cNvCxnSpPr/>
          <p:nvPr/>
        </p:nvCxnSpPr>
        <p:spPr bwMode="auto">
          <a:xfrm rot="5400000">
            <a:off x="1176497" y="3436622"/>
            <a:ext cx="822960"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92" name="Straight Arrow Connector 91"/>
          <p:cNvCxnSpPr/>
          <p:nvPr/>
        </p:nvCxnSpPr>
        <p:spPr bwMode="auto">
          <a:xfrm>
            <a:off x="2990850" y="4177982"/>
            <a:ext cx="562708"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bwMode="auto">
          <a:xfrm flipH="1">
            <a:off x="2990850" y="4463732"/>
            <a:ext cx="562708"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94" name="Straight Arrow Connector 93"/>
          <p:cNvCxnSpPr/>
          <p:nvPr/>
        </p:nvCxnSpPr>
        <p:spPr bwMode="auto">
          <a:xfrm>
            <a:off x="5457092" y="4189412"/>
            <a:ext cx="1097280"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95" name="Straight Arrow Connector 94"/>
          <p:cNvCxnSpPr/>
          <p:nvPr/>
        </p:nvCxnSpPr>
        <p:spPr bwMode="auto">
          <a:xfrm flipH="1">
            <a:off x="5457092" y="4475162"/>
            <a:ext cx="1097280"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cxnSp>
        <p:nvCxnSpPr>
          <p:cNvPr id="99" name="Straight Connector 98"/>
          <p:cNvCxnSpPr/>
          <p:nvPr/>
        </p:nvCxnSpPr>
        <p:spPr>
          <a:xfrm rot="10800000" flipV="1">
            <a:off x="4819650" y="3082290"/>
            <a:ext cx="731520" cy="351234"/>
          </a:xfrm>
          <a:prstGeom prst="line">
            <a:avLst/>
          </a:prstGeom>
          <a:ln>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10800000" flipV="1">
            <a:off x="5013963" y="3322318"/>
            <a:ext cx="548640" cy="259082"/>
          </a:xfrm>
          <a:prstGeom prst="line">
            <a:avLst/>
          </a:prstGeom>
          <a:ln>
            <a:solidFill>
              <a:schemeClr val="tx1">
                <a:lumMod val="95000"/>
                <a:lumOff val="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676400" y="6019800"/>
            <a:ext cx="175260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bwMode="auto">
          <a:xfrm rot="5400000" flipH="1" flipV="1">
            <a:off x="1036728" y="5376415"/>
            <a:ext cx="1285557" cy="1588"/>
          </a:xfrm>
          <a:prstGeom prst="straightConnector1">
            <a:avLst/>
          </a:prstGeom>
          <a:ln>
            <a:solidFill>
              <a:schemeClr val="tx1"/>
            </a:solidFill>
            <a:headEnd type="none" w="med" len="med"/>
            <a:tailEnd type="arrow" w="lg"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9186932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458200" cy="1143000"/>
          </a:xfrm>
        </p:spPr>
        <p:txBody>
          <a:bodyPr>
            <a:normAutofit/>
          </a:bodyPr>
          <a:lstStyle/>
          <a:p>
            <a:pPr algn="l"/>
            <a:r>
              <a:rPr lang="en-US" sz="3600" b="1" dirty="0" smtClean="0"/>
              <a:t>Rule and Obligation</a:t>
            </a:r>
          </a:p>
        </p:txBody>
      </p:sp>
      <p:sp>
        <p:nvSpPr>
          <p:cNvPr id="5" name="Content Placeholder 2"/>
          <p:cNvSpPr>
            <a:spLocks noGrp="1"/>
          </p:cNvSpPr>
          <p:nvPr>
            <p:ph idx="1"/>
          </p:nvPr>
        </p:nvSpPr>
        <p:spPr>
          <a:xfrm>
            <a:off x="457200" y="1143000"/>
            <a:ext cx="8382000" cy="4983163"/>
          </a:xfrm>
        </p:spPr>
        <p:txBody>
          <a:bodyPr>
            <a:normAutofit lnSpcReduction="10000"/>
          </a:bodyPr>
          <a:lstStyle/>
          <a:p>
            <a:pPr>
              <a:spcBef>
                <a:spcPts val="600"/>
              </a:spcBef>
              <a:spcAft>
                <a:spcPts val="600"/>
              </a:spcAft>
            </a:pPr>
            <a:r>
              <a:rPr lang="en-US" sz="2600" dirty="0"/>
              <a:t>NIS is the official national statistical institution </a:t>
            </a:r>
            <a:r>
              <a:rPr lang="en-US" sz="2600" dirty="0" smtClean="0"/>
              <a:t>under MOP ( </a:t>
            </a:r>
            <a:r>
              <a:rPr lang="en-US" sz="2600" dirty="0"/>
              <a:t>Art. 17 of Statistics Law) </a:t>
            </a:r>
          </a:p>
          <a:p>
            <a:pPr>
              <a:spcBef>
                <a:spcPts val="0"/>
              </a:spcBef>
            </a:pPr>
            <a:r>
              <a:rPr lang="en-US" sz="2600" dirty="0"/>
              <a:t>NIS is responsible ( Art. 11 of Statistics Law) :</a:t>
            </a:r>
          </a:p>
          <a:p>
            <a:pPr lvl="1">
              <a:spcBef>
                <a:spcPts val="0"/>
              </a:spcBef>
            </a:pPr>
            <a:r>
              <a:rPr lang="en-US" sz="1900" dirty="0"/>
              <a:t>Conducting censuses (Population, Agriculture, Economic)</a:t>
            </a:r>
          </a:p>
          <a:p>
            <a:pPr lvl="1">
              <a:spcBef>
                <a:spcPts val="0"/>
              </a:spcBef>
            </a:pPr>
            <a:r>
              <a:rPr lang="en-US" sz="1900" dirty="0"/>
              <a:t>Conducting surveys to collect basic statistics (Cambodia Socio-economic survey (CSES), demographic and health survey (DHS), demographic surveys, labor force survey, etc.)</a:t>
            </a:r>
          </a:p>
          <a:p>
            <a:pPr lvl="1">
              <a:spcBef>
                <a:spcPts val="0"/>
              </a:spcBef>
            </a:pPr>
            <a:r>
              <a:rPr lang="en-US" sz="1900" dirty="0"/>
              <a:t>Utilizing administrative data sources</a:t>
            </a:r>
          </a:p>
          <a:p>
            <a:pPr lvl="1">
              <a:spcBef>
                <a:spcPts val="0"/>
              </a:spcBef>
            </a:pPr>
            <a:r>
              <a:rPr lang="en-US" sz="1900" dirty="0"/>
              <a:t>Compiling national accounts and prices indices, as well as economic, environment and socio-demographic </a:t>
            </a:r>
            <a:r>
              <a:rPr lang="en-US" sz="1900" dirty="0" smtClean="0"/>
              <a:t>indicators</a:t>
            </a:r>
          </a:p>
          <a:p>
            <a:pPr>
              <a:spcBef>
                <a:spcPts val="0"/>
              </a:spcBef>
            </a:pPr>
            <a:r>
              <a:rPr lang="en-US" sz="3000" dirty="0"/>
              <a:t>NIS is responsible Publishing and disseminating relative priorities </a:t>
            </a:r>
            <a:r>
              <a:rPr lang="en-US" sz="3000" dirty="0" smtClean="0"/>
              <a:t>various </a:t>
            </a:r>
            <a:r>
              <a:rPr lang="en-US" sz="3000" dirty="0"/>
              <a:t>statistics and related surveys/data sources  in consultation with major data users and producers</a:t>
            </a:r>
          </a:p>
          <a:p>
            <a:pPr lvl="1">
              <a:spcBef>
                <a:spcPts val="0"/>
              </a:spcBef>
            </a:pPr>
            <a:endParaRPr lang="en-US" sz="1900" dirty="0" smtClean="0"/>
          </a:p>
          <a:p>
            <a:pPr>
              <a:spcBef>
                <a:spcPts val="600"/>
              </a:spcBef>
              <a:spcAft>
                <a:spcPts val="600"/>
              </a:spcAft>
            </a:pPr>
            <a:endParaRPr lang="en-US" sz="2400" dirty="0" smtClean="0"/>
          </a:p>
        </p:txBody>
      </p:sp>
    </p:spTree>
    <p:extLst>
      <p:ext uri="{BB962C8B-B14F-4D97-AF65-F5344CB8AC3E}">
        <p14:creationId xmlns:p14="http://schemas.microsoft.com/office/powerpoint/2010/main" val="422670179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1790</TotalTime>
  <Words>1182</Words>
  <Application>Microsoft Office PowerPoint</Application>
  <PresentationFormat>On-screen Show (4:3)</PresentationFormat>
  <Paragraphs>133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National Statistical System  and Data Dissemination</vt:lpstr>
      <vt:lpstr>Out line of Presentation</vt:lpstr>
      <vt:lpstr>Statistical Prerequisites and  Legislations</vt:lpstr>
      <vt:lpstr>Cambodia’s National Statistical System</vt:lpstr>
      <vt:lpstr>PowerPoint Presentation</vt:lpstr>
      <vt:lpstr>Statistics Advisory Council </vt:lpstr>
      <vt:lpstr>Statistics Coordination Committee</vt:lpstr>
      <vt:lpstr>Framework of Coordination and Cooperation in Cambodia’s NSS</vt:lpstr>
      <vt:lpstr>Rule and Obligation</vt:lpstr>
      <vt:lpstr>Statistics Dissemination Technologies   </vt:lpstr>
      <vt:lpstr>Dissemination by print media</vt:lpstr>
      <vt:lpstr>Electronic Dissemination products</vt:lpstr>
      <vt:lpstr>Electronic Dissemination…………</vt:lpstr>
      <vt:lpstr>Electronic Dissemination…………</vt:lpstr>
      <vt:lpstr>Electronic Dissemination…………</vt:lpstr>
      <vt:lpstr>The Key Challenges</vt:lpstr>
      <vt:lpstr>Thank you</vt:lpstr>
    </vt:vector>
  </TitlesOfParts>
  <Company>NIS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Exchange and Data Dissemination System: Cambodia Experience</dc:title>
  <dc:creator>Lay Chhan</dc:creator>
  <cp:lastModifiedBy>TRC</cp:lastModifiedBy>
  <cp:revision>168</cp:revision>
  <dcterms:created xsi:type="dcterms:W3CDTF">2012-06-30T03:12:04Z</dcterms:created>
  <dcterms:modified xsi:type="dcterms:W3CDTF">2013-10-26T01:37:48Z</dcterms:modified>
</cp:coreProperties>
</file>